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7"/>
  </p:notesMasterIdLst>
  <p:sldIdLst>
    <p:sldId id="256" r:id="rId2"/>
    <p:sldId id="258" r:id="rId3"/>
    <p:sldId id="279" r:id="rId4"/>
    <p:sldId id="260" r:id="rId5"/>
    <p:sldId id="262" r:id="rId6"/>
    <p:sldId id="263" r:id="rId7"/>
    <p:sldId id="269" r:id="rId8"/>
    <p:sldId id="277" r:id="rId9"/>
    <p:sldId id="281" r:id="rId10"/>
    <p:sldId id="282" r:id="rId11"/>
    <p:sldId id="280" r:id="rId12"/>
    <p:sldId id="278" r:id="rId13"/>
    <p:sldId id="283" r:id="rId14"/>
    <p:sldId id="284" r:id="rId15"/>
    <p:sldId id="28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2727" autoAdjust="0"/>
  </p:normalViewPr>
  <p:slideViewPr>
    <p:cSldViewPr snapToGrid="0">
      <p:cViewPr varScale="1">
        <p:scale>
          <a:sx n="81" d="100"/>
          <a:sy n="81" d="100"/>
        </p:scale>
        <p:origin x="1792" y="1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1D5AA-4610-4CFE-B255-2566374F0B44}" type="datetimeFigureOut">
              <a:rPr lang="nl-NL" smtClean="0"/>
              <a:t>18-06-2020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B625F-AC7A-4D58-816D-738B2A4EB7E4}" type="slidenum">
              <a:rPr lang="nl-NL" smtClean="0"/>
              <a:t>‹nr.›</a:t>
            </a:fld>
            <a:endParaRPr lang="nl-NL"/>
          </a:p>
        </p:txBody>
      </p:sp>
    </p:spTree>
    <p:extLst>
      <p:ext uri="{BB962C8B-B14F-4D97-AF65-F5344CB8AC3E}">
        <p14:creationId xmlns:p14="http://schemas.microsoft.com/office/powerpoint/2010/main" val="16481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2</a:t>
            </a:fld>
            <a:endParaRPr lang="nl-NL"/>
          </a:p>
        </p:txBody>
      </p:sp>
    </p:spTree>
    <p:extLst>
      <p:ext uri="{BB962C8B-B14F-4D97-AF65-F5344CB8AC3E}">
        <p14:creationId xmlns:p14="http://schemas.microsoft.com/office/powerpoint/2010/main" val="377332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kerstboom – de functie lichtmast verandert</a:t>
            </a:r>
          </a:p>
          <a:p>
            <a:r>
              <a:rPr lang="nl-NL" dirty="0"/>
              <a:t>Milieu: geluid meten, luchtkwaliteit meten, geur  meten</a:t>
            </a:r>
          </a:p>
          <a:p>
            <a:r>
              <a:rPr lang="nl-NL" dirty="0"/>
              <a:t>Mobiliteit: laadpaal, controle parkeerplaatsbezetting, controle laad- en </a:t>
            </a:r>
            <a:r>
              <a:rPr lang="nl-NL" dirty="0" err="1"/>
              <a:t>loszone</a:t>
            </a:r>
            <a:r>
              <a:rPr lang="nl-NL" dirty="0"/>
              <a:t>, toegangscontrole, snelheidscontrole, </a:t>
            </a:r>
          </a:p>
          <a:p>
            <a:r>
              <a:rPr lang="nl-NL" dirty="0"/>
              <a:t>Veiligheid: cameraobservatie, vuurwerkcontrole, paniek meten door geluid, luchtalarm</a:t>
            </a:r>
          </a:p>
          <a:p>
            <a:r>
              <a:rPr lang="nl-NL" dirty="0"/>
              <a:t>Marketing: reclame, muziek, openbare wifi, spelen met licht</a:t>
            </a:r>
          </a:p>
          <a:p>
            <a:r>
              <a:rPr lang="nl-NL" dirty="0"/>
              <a:t>Licht op maat: alleen verlichten waar en wanneer het nodig is, kleur aanpassen aan flora en fauna (groen licht)</a:t>
            </a:r>
          </a:p>
          <a:p>
            <a:r>
              <a:rPr lang="nl-NL" dirty="0"/>
              <a:t>Connectiviteit: Wifi, 5G</a:t>
            </a:r>
          </a:p>
          <a:p>
            <a:r>
              <a:rPr lang="nl-NL" dirty="0"/>
              <a:t>Energiepunt: oplaadpunt punt, afgiftepunt voor energie (accu auto’s die </a:t>
            </a:r>
            <a:r>
              <a:rPr lang="nl-NL" dirty="0" err="1"/>
              <a:t>terugleveren</a:t>
            </a:r>
            <a:r>
              <a:rPr lang="nl-NL" dirty="0"/>
              <a:t> aan het net als ze stilstaan en later weer opladen), energiezuiniger</a:t>
            </a:r>
          </a:p>
          <a:p>
            <a:r>
              <a:rPr lang="nl-NL" dirty="0"/>
              <a:t>Gezondheid: verkeersstromen sturen als fijnstof, stikstof </a:t>
            </a:r>
            <a:r>
              <a:rPr lang="nl-NL" dirty="0" err="1"/>
              <a:t>etc</a:t>
            </a:r>
            <a:r>
              <a:rPr lang="nl-NL" dirty="0"/>
              <a:t> te hoog wordt in een gebied</a:t>
            </a:r>
          </a:p>
          <a:p>
            <a:endParaRPr lang="nl-NL" dirty="0"/>
          </a:p>
          <a:p>
            <a:r>
              <a:rPr lang="nl-NL" dirty="0"/>
              <a:t>Een beheerstrategie is nodig. Verschillende vakdisciplines verbinden aan elkaar </a:t>
            </a:r>
            <a:r>
              <a:rPr lang="nl-NL" dirty="0">
                <a:sym typeface="Wingdings" pitchFamily="2" charset="2"/>
              </a:rPr>
              <a:t> </a:t>
            </a:r>
            <a:r>
              <a:rPr lang="nl-NL" dirty="0" err="1">
                <a:sym typeface="Wingdings" pitchFamily="2" charset="2"/>
              </a:rPr>
              <a:t>sate</a:t>
            </a:r>
            <a:r>
              <a:rPr lang="nl-NL" dirty="0">
                <a:sym typeface="Wingdings" pitchFamily="2" charset="2"/>
              </a:rPr>
              <a:t> </a:t>
            </a:r>
            <a:r>
              <a:rPr lang="nl-NL" dirty="0" err="1">
                <a:sym typeface="Wingdings" pitchFamily="2" charset="2"/>
              </a:rPr>
              <a:t>rikker</a:t>
            </a:r>
            <a:r>
              <a:rPr lang="nl-NL" dirty="0">
                <a:sym typeface="Wingdings" pitchFamily="2" charset="2"/>
              </a:rPr>
              <a:t> is nodig  assetmanagement (verbinden)</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11</a:t>
            </a:fld>
            <a:endParaRPr lang="nl-NL"/>
          </a:p>
        </p:txBody>
      </p:sp>
    </p:spTree>
    <p:extLst>
      <p:ext uri="{BB962C8B-B14F-4D97-AF65-F5344CB8AC3E}">
        <p14:creationId xmlns:p14="http://schemas.microsoft.com/office/powerpoint/2010/main" val="259852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Iso55000 </a:t>
            </a:r>
            <a:r>
              <a:rPr lang="nl-NL" dirty="0">
                <a:sym typeface="Wingdings" pitchFamily="2" charset="2"/>
              </a:rPr>
              <a:t> vertaald naar kennisportaal </a:t>
            </a:r>
            <a:r>
              <a:rPr lang="nl-NL" dirty="0" err="1">
                <a:sym typeface="Wingdings" pitchFamily="2" charset="2"/>
              </a:rPr>
              <a:t>iAMPro</a:t>
            </a:r>
            <a:r>
              <a:rPr lang="nl-NL" dirty="0">
                <a:sym typeface="Wingdings" pitchFamily="2" charset="2"/>
              </a:rPr>
              <a:t> voor de Openbare ruimte </a:t>
            </a:r>
            <a:endParaRPr lang="nl-NL" dirty="0"/>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12</a:t>
            </a:fld>
            <a:endParaRPr lang="nl-NL"/>
          </a:p>
        </p:txBody>
      </p:sp>
    </p:spTree>
    <p:extLst>
      <p:ext uri="{BB962C8B-B14F-4D97-AF65-F5344CB8AC3E}">
        <p14:creationId xmlns:p14="http://schemas.microsoft.com/office/powerpoint/2010/main" val="51966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err="1"/>
              <a:t>Onderhoudsstrategie</a:t>
            </a:r>
            <a:r>
              <a:rPr lang="en-US" sz="1200" dirty="0"/>
              <a:t>: </a:t>
            </a:r>
            <a:r>
              <a:rPr lang="en-US" sz="1200" dirty="0" err="1"/>
              <a:t>preventief</a:t>
            </a:r>
            <a:r>
              <a:rPr lang="en-US" sz="1200" dirty="0"/>
              <a:t>, </a:t>
            </a:r>
            <a:r>
              <a:rPr lang="en-US" sz="1200" dirty="0" err="1"/>
              <a:t>correctief</a:t>
            </a:r>
            <a:r>
              <a:rPr lang="en-US" sz="1200" dirty="0"/>
              <a:t>, </a:t>
            </a:r>
            <a:r>
              <a:rPr lang="en-US" sz="1200" dirty="0" err="1"/>
              <a:t>wie</a:t>
            </a:r>
            <a:r>
              <a:rPr lang="en-US" sz="1200" dirty="0"/>
              <a:t> is </a:t>
            </a:r>
            <a:r>
              <a:rPr lang="en-US" sz="1200" dirty="0" err="1"/>
              <a:t>beheerder</a:t>
            </a:r>
            <a:r>
              <a:rPr lang="en-US" sz="1200" dirty="0"/>
              <a:t> </a:t>
            </a:r>
            <a:r>
              <a:rPr lang="en-US" sz="1200" dirty="0" err="1"/>
              <a:t>waarvan</a:t>
            </a:r>
            <a:r>
              <a:rPr lang="en-US" sz="1200" dirty="0"/>
              <a:t> (</a:t>
            </a:r>
            <a:r>
              <a:rPr lang="en-US" sz="1200" dirty="0" err="1"/>
              <a:t>kabels</a:t>
            </a:r>
            <a:r>
              <a:rPr lang="en-US" sz="1200" dirty="0"/>
              <a:t> </a:t>
            </a:r>
            <a:r>
              <a:rPr lang="en-US" sz="1200" dirty="0" err="1"/>
              <a:t>ondergrond</a:t>
            </a:r>
            <a:r>
              <a:rPr lang="en-US" sz="1200" dirty="0"/>
              <a:t>, </a:t>
            </a:r>
            <a:r>
              <a:rPr lang="en-US" sz="1200" dirty="0" err="1"/>
              <a:t>lichtmast</a:t>
            </a:r>
            <a:r>
              <a:rPr lang="en-US" sz="1200" dirty="0"/>
              <a:t>, </a:t>
            </a:r>
            <a:r>
              <a:rPr lang="en-US" sz="1200" dirty="0" err="1"/>
              <a:t>sensoren</a:t>
            </a:r>
            <a:r>
              <a:rPr lang="en-US" sz="1200" dirty="0"/>
              <a:t>), hoe stem je </a:t>
            </a:r>
            <a:r>
              <a:rPr lang="en-US" sz="1200" dirty="0" err="1"/>
              <a:t>af</a:t>
            </a:r>
            <a:r>
              <a:rPr lang="en-US" sz="1200" dirty="0"/>
              <a:t>?</a:t>
            </a:r>
          </a:p>
          <a:p>
            <a:r>
              <a:rPr lang="en-US" sz="1200" dirty="0" err="1"/>
              <a:t>Vervangingsstrategie</a:t>
            </a:r>
            <a:r>
              <a:rPr lang="en-US" sz="1200" dirty="0"/>
              <a:t>: </a:t>
            </a:r>
            <a:r>
              <a:rPr lang="en-US" sz="1200" dirty="0" err="1"/>
              <a:t>wanneer</a:t>
            </a:r>
            <a:r>
              <a:rPr lang="en-US" sz="1200" dirty="0"/>
              <a:t>, </a:t>
            </a:r>
            <a:r>
              <a:rPr lang="en-US" sz="1200" dirty="0" err="1"/>
              <a:t>remplace</a:t>
            </a:r>
            <a:r>
              <a:rPr lang="en-US" sz="1200" dirty="0"/>
              <a:t> of </a:t>
            </a:r>
            <a:r>
              <a:rPr lang="en-US" sz="1200" dirty="0" err="1"/>
              <a:t>niet</a:t>
            </a:r>
            <a:r>
              <a:rPr lang="en-US" sz="1200" dirty="0"/>
              <a:t>, door wat, met </a:t>
            </a:r>
            <a:r>
              <a:rPr lang="en-US" sz="1200" dirty="0" err="1"/>
              <a:t>wie</a:t>
            </a:r>
            <a:r>
              <a:rPr lang="en-US" sz="1200" dirty="0"/>
              <a:t> stem je </a:t>
            </a:r>
            <a:r>
              <a:rPr lang="en-US" sz="1200" dirty="0" err="1"/>
              <a:t>af</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Verbeteringen</a:t>
            </a:r>
            <a:r>
              <a:rPr lang="en-US" sz="1200" dirty="0"/>
              <a:t> </a:t>
            </a:r>
            <a:r>
              <a:rPr lang="en-US" sz="1200" dirty="0" err="1"/>
              <a:t>aanbrengen</a:t>
            </a:r>
            <a:r>
              <a:rPr lang="en-US" sz="1200" dirty="0"/>
              <a:t>: </a:t>
            </a:r>
            <a:r>
              <a:rPr lang="nl-NL" dirty="0"/>
              <a:t>: hotspots anders inrichten. Honden die tegen de mast plassen, vandalismegevoeligheid (= foto)</a:t>
            </a:r>
          </a:p>
          <a:p>
            <a:r>
              <a:rPr lang="en-US" sz="1200" dirty="0" err="1"/>
              <a:t>Uitbestedingsstrategie</a:t>
            </a:r>
            <a:r>
              <a:rPr lang="en-US" sz="1200" dirty="0"/>
              <a:t>: </a:t>
            </a:r>
            <a:r>
              <a:rPr lang="en-US" sz="1200" dirty="0" err="1"/>
              <a:t>alles</a:t>
            </a:r>
            <a:r>
              <a:rPr lang="en-US" sz="1200" dirty="0"/>
              <a:t> </a:t>
            </a:r>
            <a:r>
              <a:rPr lang="en-US" sz="1200" dirty="0" err="1"/>
              <a:t>bij</a:t>
            </a:r>
            <a:r>
              <a:rPr lang="en-US" sz="1200" dirty="0"/>
              <a:t> </a:t>
            </a:r>
            <a:r>
              <a:rPr lang="en-US" sz="1200" dirty="0" err="1"/>
              <a:t>een</a:t>
            </a:r>
            <a:r>
              <a:rPr lang="en-US" sz="1200" dirty="0"/>
              <a:t> </a:t>
            </a:r>
            <a:r>
              <a:rPr lang="en-US" sz="1200" dirty="0" err="1"/>
              <a:t>externe</a:t>
            </a:r>
            <a:r>
              <a:rPr lang="en-US" sz="1200" dirty="0"/>
              <a:t> </a:t>
            </a:r>
            <a:r>
              <a:rPr lang="en-US" sz="1200" dirty="0" err="1"/>
              <a:t>partij</a:t>
            </a:r>
            <a:r>
              <a:rPr lang="en-US" sz="1200" dirty="0"/>
              <a:t> </a:t>
            </a:r>
            <a:r>
              <a:rPr lang="en-US" sz="1200" dirty="0" err="1"/>
              <a:t>leggen</a:t>
            </a:r>
            <a:r>
              <a:rPr lang="en-US" sz="1200" dirty="0"/>
              <a:t>? Hoe </a:t>
            </a:r>
            <a:r>
              <a:rPr lang="en-US" sz="1200" dirty="0" err="1"/>
              <a:t>houd</a:t>
            </a:r>
            <a:r>
              <a:rPr lang="en-US" sz="1200" dirty="0"/>
              <a:t> je de </a:t>
            </a:r>
            <a:r>
              <a:rPr lang="en-US" sz="1200" dirty="0" err="1"/>
              <a:t>regie</a:t>
            </a:r>
            <a:r>
              <a:rPr lang="en-US" sz="1200" dirty="0"/>
              <a:t>?</a:t>
            </a:r>
          </a:p>
          <a:p>
            <a:r>
              <a:rPr lang="en-US" sz="1200" dirty="0" err="1"/>
              <a:t>Aanbestedingsstregie</a:t>
            </a:r>
            <a:r>
              <a:rPr lang="en-US" sz="1200" dirty="0"/>
              <a:t>: </a:t>
            </a:r>
            <a:r>
              <a:rPr lang="en-US" sz="1200" dirty="0" err="1"/>
              <a:t>soort</a:t>
            </a:r>
            <a:r>
              <a:rPr lang="en-US" sz="1200" dirty="0"/>
              <a:t> contract, </a:t>
            </a:r>
            <a:r>
              <a:rPr lang="en-US" sz="1200" dirty="0" err="1"/>
              <a:t>duur</a:t>
            </a:r>
            <a:r>
              <a:rPr lang="en-US" sz="1200" dirty="0"/>
              <a:t> contract, </a:t>
            </a:r>
            <a:r>
              <a:rPr lang="en-US" sz="1200" dirty="0" err="1"/>
              <a:t>contractmanagement</a:t>
            </a:r>
            <a:endParaRPr lang="en-US" sz="1200" dirty="0"/>
          </a:p>
          <a:p>
            <a:r>
              <a:rPr lang="en-US" sz="1200" dirty="0" err="1"/>
              <a:t>Uitvoeringsstrategie</a:t>
            </a:r>
            <a:r>
              <a:rPr lang="en-US" sz="1200" dirty="0"/>
              <a:t>: </a:t>
            </a:r>
            <a:r>
              <a:rPr lang="en-US" sz="1200" dirty="0" err="1"/>
              <a:t>daluren</a:t>
            </a:r>
            <a:r>
              <a:rPr lang="en-US" sz="1200" dirty="0"/>
              <a:t>, </a:t>
            </a:r>
            <a:r>
              <a:rPr lang="en-US" sz="1200" dirty="0" err="1"/>
              <a:t>piekuren</a:t>
            </a:r>
            <a:r>
              <a:rPr lang="en-US" sz="1200" dirty="0"/>
              <a:t>, </a:t>
            </a:r>
            <a:r>
              <a:rPr lang="en-US" sz="1200" dirty="0" err="1"/>
              <a:t>infraplanning</a:t>
            </a:r>
            <a:r>
              <a:rPr lang="en-US" sz="1200" dirty="0"/>
              <a:t>, </a:t>
            </a:r>
            <a:r>
              <a:rPr lang="en-US" sz="1200" dirty="0" err="1"/>
              <a:t>bundelen</a:t>
            </a:r>
            <a:r>
              <a:rPr lang="en-US" sz="1200" dirty="0"/>
              <a:t> van </a:t>
            </a:r>
            <a:r>
              <a:rPr lang="en-US" sz="1200" dirty="0" err="1"/>
              <a:t>activiteten</a:t>
            </a:r>
            <a:r>
              <a:rPr lang="en-US" sz="1200" dirty="0"/>
              <a:t> </a:t>
            </a:r>
            <a:r>
              <a:rPr lang="en-US" sz="1200" dirty="0" err="1"/>
              <a:t>ivm</a:t>
            </a:r>
            <a:r>
              <a:rPr lang="en-US" sz="1200" dirty="0"/>
              <a:t> </a:t>
            </a:r>
            <a:r>
              <a:rPr lang="en-US" sz="1200" dirty="0" err="1"/>
              <a:t>verkeersmaatregelen</a:t>
            </a:r>
            <a:endParaRPr lang="en-US" sz="1200" dirty="0"/>
          </a:p>
          <a:p>
            <a:r>
              <a:rPr lang="en-US" sz="1200" dirty="0" err="1"/>
              <a:t>Innovatiestrategie</a:t>
            </a:r>
            <a:r>
              <a:rPr lang="en-US" sz="1200" dirty="0"/>
              <a:t>: launching customer, </a:t>
            </a:r>
            <a:r>
              <a:rPr lang="en-US" sz="1200" dirty="0" err="1"/>
              <a:t>volger</a:t>
            </a:r>
            <a:endParaRPr lang="en-US" sz="1200" dirty="0"/>
          </a:p>
          <a:p>
            <a:r>
              <a:rPr lang="en-US" sz="1200" dirty="0" err="1"/>
              <a:t>Planningsstrategie</a:t>
            </a:r>
            <a:r>
              <a:rPr lang="en-US" sz="1200" dirty="0"/>
              <a:t>: </a:t>
            </a:r>
            <a:r>
              <a:rPr lang="en-US" sz="1200" dirty="0" err="1"/>
              <a:t>bv</a:t>
            </a:r>
            <a:r>
              <a:rPr lang="en-US" sz="1200" dirty="0"/>
              <a:t> </a:t>
            </a:r>
            <a:r>
              <a:rPr lang="en-US" sz="1200" dirty="0" err="1"/>
              <a:t>trajectprogrammering</a:t>
            </a:r>
            <a:r>
              <a:rPr lang="en-US" sz="1200" dirty="0"/>
              <a:t> </a:t>
            </a:r>
          </a:p>
          <a:p>
            <a:r>
              <a:rPr lang="en-US" sz="1200" dirty="0" err="1"/>
              <a:t>Inspectiestrategie</a:t>
            </a:r>
            <a:r>
              <a:rPr lang="en-US" sz="1200" dirty="0"/>
              <a:t>: </a:t>
            </a:r>
            <a:r>
              <a:rPr lang="en-US" sz="1200" dirty="0" err="1"/>
              <a:t>wel</a:t>
            </a:r>
            <a:r>
              <a:rPr lang="en-US" sz="1200" dirty="0"/>
              <a:t>/</a:t>
            </a:r>
            <a:r>
              <a:rPr lang="en-US" sz="1200" dirty="0" err="1"/>
              <a:t>niet</a:t>
            </a:r>
            <a:r>
              <a:rPr lang="en-US" sz="1200" dirty="0"/>
              <a:t>, wat, </a:t>
            </a:r>
            <a:r>
              <a:rPr lang="en-US" sz="1200" dirty="0" err="1"/>
              <a:t>wanneer</a:t>
            </a:r>
            <a:endParaRPr lang="en-US" sz="1200" dirty="0"/>
          </a:p>
          <a:p>
            <a:r>
              <a:rPr lang="en-US" sz="1200" dirty="0" err="1"/>
              <a:t>Monitoringsstrategie</a:t>
            </a:r>
            <a:r>
              <a:rPr lang="en-US" sz="1200" dirty="0"/>
              <a:t>: </a:t>
            </a:r>
            <a:r>
              <a:rPr lang="en-US" sz="1200" dirty="0" err="1"/>
              <a:t>controleren</a:t>
            </a:r>
            <a:r>
              <a:rPr lang="en-US" sz="1200" dirty="0"/>
              <a:t> of </a:t>
            </a:r>
            <a:r>
              <a:rPr lang="en-US" sz="1200" dirty="0" err="1"/>
              <a:t>werkzaamheden</a:t>
            </a:r>
            <a:r>
              <a:rPr lang="en-US" sz="1200" dirty="0"/>
              <a:t> </a:t>
            </a:r>
            <a:r>
              <a:rPr lang="en-US" sz="1200" dirty="0" err="1"/>
              <a:t>bijdragen</a:t>
            </a:r>
            <a:r>
              <a:rPr lang="en-US" sz="1200" dirty="0"/>
              <a:t> </a:t>
            </a:r>
            <a:r>
              <a:rPr lang="en-US" sz="1200" dirty="0" err="1"/>
              <a:t>aan</a:t>
            </a:r>
            <a:r>
              <a:rPr lang="en-US" sz="1200" dirty="0"/>
              <a:t> </a:t>
            </a:r>
            <a:r>
              <a:rPr lang="en-US" sz="1200" dirty="0" err="1"/>
              <a:t>doelen</a:t>
            </a:r>
            <a:r>
              <a:rPr lang="en-US" sz="1200" dirty="0"/>
              <a:t> van de </a:t>
            </a:r>
            <a:r>
              <a:rPr lang="en-US" sz="1200" dirty="0" err="1"/>
              <a:t>organisatie</a:t>
            </a:r>
            <a:r>
              <a:rPr lang="en-US" sz="1200" dirty="0"/>
              <a:t>. </a:t>
            </a:r>
          </a:p>
          <a:p>
            <a:endParaRPr lang="en-US" sz="1200" dirty="0"/>
          </a:p>
          <a:p>
            <a:r>
              <a:rPr lang="en-US" sz="1200" dirty="0"/>
              <a:t>Wat </a:t>
            </a:r>
            <a:r>
              <a:rPr lang="en-US" sz="1200" dirty="0" err="1"/>
              <a:t>betekenen</a:t>
            </a:r>
            <a:r>
              <a:rPr lang="en-US" sz="1200" dirty="0"/>
              <a:t> </a:t>
            </a:r>
            <a:r>
              <a:rPr lang="en-US" sz="1200" dirty="0" err="1"/>
              <a:t>deze</a:t>
            </a:r>
            <a:r>
              <a:rPr lang="en-US" sz="1200" dirty="0"/>
              <a:t> </a:t>
            </a:r>
            <a:r>
              <a:rPr lang="en-US" sz="1200" dirty="0" err="1"/>
              <a:t>strategieën</a:t>
            </a:r>
            <a:r>
              <a:rPr lang="en-US" sz="1200" dirty="0"/>
              <a:t> </a:t>
            </a:r>
            <a:r>
              <a:rPr lang="en-US" sz="1200" dirty="0" err="1"/>
              <a:t>voor</a:t>
            </a:r>
            <a:r>
              <a:rPr lang="en-US" sz="1200" dirty="0"/>
              <a:t> de </a:t>
            </a:r>
            <a:r>
              <a:rPr lang="en-US" sz="1200" dirty="0" err="1"/>
              <a:t>meerjarenbegroting</a:t>
            </a:r>
            <a:r>
              <a:rPr lang="en-US" sz="1200" dirty="0"/>
              <a:t>?</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13</a:t>
            </a:fld>
            <a:endParaRPr lang="nl-NL"/>
          </a:p>
        </p:txBody>
      </p:sp>
    </p:spTree>
    <p:extLst>
      <p:ext uri="{BB962C8B-B14F-4D97-AF65-F5344CB8AC3E}">
        <p14:creationId xmlns:p14="http://schemas.microsoft.com/office/powerpoint/2010/main" val="9799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Onderdeel van assetmanagement</a:t>
            </a:r>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14</a:t>
            </a:fld>
            <a:endParaRPr lang="nl-NL"/>
          </a:p>
        </p:txBody>
      </p:sp>
    </p:spTree>
    <p:extLst>
      <p:ext uri="{BB962C8B-B14F-4D97-AF65-F5344CB8AC3E}">
        <p14:creationId xmlns:p14="http://schemas.microsoft.com/office/powerpoint/2010/main" val="350643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Gemeenten waar het beheer OVL door slechts één persoon gebeurt</a:t>
            </a:r>
          </a:p>
          <a:p>
            <a:r>
              <a:rPr lang="nl-NL" dirty="0"/>
              <a:t>Assetmanagement is breder dan beheer</a:t>
            </a:r>
          </a:p>
          <a:p>
            <a:r>
              <a:rPr lang="nl-NL" dirty="0"/>
              <a:t>Vervangingsstrategie</a:t>
            </a:r>
          </a:p>
          <a:p>
            <a:r>
              <a:rPr lang="nl-NL" dirty="0"/>
              <a:t>Scenario’s uitdenken met </a:t>
            </a:r>
          </a:p>
          <a:p>
            <a:r>
              <a:rPr lang="nl-NL" dirty="0"/>
              <a:t>Evenwicht tussen prestaties – risico’s en kosten (</a:t>
            </a:r>
            <a:r>
              <a:rPr lang="nl-NL" dirty="0" err="1"/>
              <a:t>afwegingscreteria</a:t>
            </a:r>
            <a:r>
              <a:rPr lang="nl-NL" dirty="0"/>
              <a:t>)</a:t>
            </a:r>
          </a:p>
          <a:p>
            <a:r>
              <a:rPr lang="nl-NL" dirty="0" err="1"/>
              <a:t>Informatie-management</a:t>
            </a:r>
            <a:r>
              <a:rPr lang="nl-NL" dirty="0"/>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15</a:t>
            </a:fld>
            <a:endParaRPr lang="nl-NL"/>
          </a:p>
        </p:txBody>
      </p:sp>
    </p:spTree>
    <p:extLst>
      <p:ext uri="{BB962C8B-B14F-4D97-AF65-F5344CB8AC3E}">
        <p14:creationId xmlns:p14="http://schemas.microsoft.com/office/powerpoint/2010/main" val="101800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Rationeel Beheer binnen OV</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3</a:t>
            </a:fld>
            <a:endParaRPr lang="nl-NL"/>
          </a:p>
        </p:txBody>
      </p:sp>
    </p:spTree>
    <p:extLst>
      <p:ext uri="{BB962C8B-B14F-4D97-AF65-F5344CB8AC3E}">
        <p14:creationId xmlns:p14="http://schemas.microsoft.com/office/powerpoint/2010/main" val="388623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Conditie niveau: werkt het of niet ? </a:t>
            </a:r>
            <a:r>
              <a:rPr lang="nl-NL" dirty="0">
                <a:sym typeface="Wingdings" pitchFamily="2" charset="2"/>
              </a:rPr>
              <a:t> vervangen</a:t>
            </a:r>
          </a:p>
          <a:p>
            <a:r>
              <a:rPr lang="nl-NL" dirty="0">
                <a:sym typeface="Wingdings" pitchFamily="2" charset="2"/>
              </a:rPr>
              <a:t>Beschadigde  lantaarnpaal? Doorgeroest?  vervangen</a:t>
            </a:r>
          </a:p>
          <a:p>
            <a:r>
              <a:rPr lang="nl-NL" dirty="0">
                <a:sym typeface="Wingdings" pitchFamily="2" charset="2"/>
              </a:rPr>
              <a:t>Grootschalige vervanging  plannen</a:t>
            </a:r>
          </a:p>
          <a:p>
            <a:endParaRPr lang="nl-NL" dirty="0">
              <a:sym typeface="Wingdings" pitchFamily="2" charset="2"/>
            </a:endParaRPr>
          </a:p>
          <a:p>
            <a:r>
              <a:rPr lang="nl-NL" dirty="0">
                <a:sym typeface="Wingdings" pitchFamily="2" charset="2"/>
              </a:rPr>
              <a:t>Goed en noodzakelijk beheer   onderdeel van assetmanagement, geen assetmanagement op zich</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4</a:t>
            </a:fld>
            <a:endParaRPr lang="nl-NL"/>
          </a:p>
        </p:txBody>
      </p:sp>
    </p:spTree>
    <p:extLst>
      <p:ext uri="{BB962C8B-B14F-4D97-AF65-F5344CB8AC3E}">
        <p14:creationId xmlns:p14="http://schemas.microsoft.com/office/powerpoint/2010/main" val="6662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Onderdeel van assetmanagement: informatiemanagement</a:t>
            </a:r>
          </a:p>
          <a:p>
            <a:endParaRPr lang="nl-NL" dirty="0"/>
          </a:p>
          <a:p>
            <a:r>
              <a:rPr lang="nl-NL" dirty="0"/>
              <a:t>Beheer , planning , begroting </a:t>
            </a:r>
            <a:r>
              <a:rPr lang="nl-NL" dirty="0">
                <a:sym typeface="Wingdings" pitchFamily="2" charset="2"/>
              </a:rPr>
              <a:t> rol van BMS en rol van OG</a:t>
            </a:r>
          </a:p>
          <a:p>
            <a:r>
              <a:rPr lang="nl-NL" dirty="0">
                <a:sym typeface="Wingdings" pitchFamily="2" charset="2"/>
              </a:rPr>
              <a:t>Onderhoud met werkbonnen  rol OMS met name een rol aan ON zijde</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5</a:t>
            </a:fld>
            <a:endParaRPr lang="nl-NL"/>
          </a:p>
        </p:txBody>
      </p:sp>
    </p:spTree>
    <p:extLst>
      <p:ext uri="{BB962C8B-B14F-4D97-AF65-F5344CB8AC3E}">
        <p14:creationId xmlns:p14="http://schemas.microsoft.com/office/powerpoint/2010/main" val="32094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Verkeersveiligheid, sociale veiligheid, leefbaarheid, onderhoud en beheer en informatie management zijn </a:t>
            </a:r>
            <a:r>
              <a:rPr lang="nl-NL" dirty="0" err="1"/>
              <a:t>rtevens</a:t>
            </a:r>
            <a:r>
              <a:rPr lang="nl-NL" dirty="0"/>
              <a:t> onderdelen die onder de noemer assetmanagement vallen.</a:t>
            </a:r>
          </a:p>
          <a:p>
            <a:endParaRPr lang="nl-NL" dirty="0"/>
          </a:p>
          <a:p>
            <a:r>
              <a:rPr lang="nl-NL" dirty="0"/>
              <a:t>We nemen elkaar mee wat AM een brede des zins is.</a:t>
            </a:r>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6</a:t>
            </a:fld>
            <a:endParaRPr lang="nl-NL"/>
          </a:p>
        </p:txBody>
      </p:sp>
    </p:spTree>
    <p:extLst>
      <p:ext uri="{BB962C8B-B14F-4D97-AF65-F5344CB8AC3E}">
        <p14:creationId xmlns:p14="http://schemas.microsoft.com/office/powerpoint/2010/main" val="376103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uit de praktijk:</a:t>
            </a:r>
          </a:p>
          <a:p>
            <a:r>
              <a:rPr lang="nl-NL" dirty="0"/>
              <a:t> netbeheerder of de gemeente ? In ieder geval een grensgeval</a:t>
            </a:r>
          </a:p>
          <a:p>
            <a:endParaRPr lang="nl-NL" dirty="0"/>
          </a:p>
          <a:p>
            <a:r>
              <a:rPr lang="nl-NL" dirty="0"/>
              <a:t>Evenwicht tussen prestaties, risico’s en kosten </a:t>
            </a:r>
          </a:p>
          <a:p>
            <a:endParaRPr lang="nl-NL" dirty="0"/>
          </a:p>
          <a:p>
            <a:r>
              <a:rPr lang="nl-NL" dirty="0"/>
              <a:t>Voor dit vraagstuk “Aarding moet een plan komen </a:t>
            </a:r>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7</a:t>
            </a:fld>
            <a:endParaRPr lang="nl-NL"/>
          </a:p>
        </p:txBody>
      </p:sp>
    </p:spTree>
    <p:extLst>
      <p:ext uri="{BB962C8B-B14F-4D97-AF65-F5344CB8AC3E}">
        <p14:creationId xmlns:p14="http://schemas.microsoft.com/office/powerpoint/2010/main" val="359689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Evenwicht tussen prestaties – risico’s en kosten</a:t>
            </a:r>
          </a:p>
          <a:p>
            <a:r>
              <a:rPr lang="nl-NL" dirty="0"/>
              <a:t>Scenario’s , </a:t>
            </a:r>
            <a:r>
              <a:rPr lang="nl-NL" dirty="0" err="1"/>
              <a:t>afwegingscreteria</a:t>
            </a:r>
            <a:r>
              <a:rPr lang="nl-NL" dirty="0"/>
              <a:t> , keuzes maken en dan plannen</a:t>
            </a:r>
          </a:p>
          <a:p>
            <a:endParaRPr lang="nl-NL" dirty="0"/>
          </a:p>
          <a:p>
            <a:r>
              <a:rPr lang="nl-NL" dirty="0"/>
              <a:t>Onderdeel va assetmanagement</a:t>
            </a:r>
          </a:p>
          <a:p>
            <a:r>
              <a:rPr lang="nl-NL" dirty="0"/>
              <a:t>Methodische aanpak </a:t>
            </a:r>
            <a:r>
              <a:rPr lang="nl-NL" dirty="0">
                <a:sym typeface="Wingdings" pitchFamily="2" charset="2"/>
              </a:rPr>
              <a:t> assetmanagement </a:t>
            </a:r>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8</a:t>
            </a:fld>
            <a:endParaRPr lang="nl-NL"/>
          </a:p>
        </p:txBody>
      </p:sp>
    </p:spTree>
    <p:extLst>
      <p:ext uri="{BB962C8B-B14F-4D97-AF65-F5344CB8AC3E}">
        <p14:creationId xmlns:p14="http://schemas.microsoft.com/office/powerpoint/2010/main" val="239044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Steeds meer samen werken met andere omringende gemeenten</a:t>
            </a:r>
          </a:p>
          <a:p>
            <a:r>
              <a:rPr lang="nl-NL" dirty="0"/>
              <a:t>Moet er niet een beheerstrategie komen met scenario’s , afwegingen , prioriteringen</a:t>
            </a:r>
          </a:p>
          <a:p>
            <a:endParaRPr lang="nl-NL" dirty="0"/>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9</a:t>
            </a:fld>
            <a:endParaRPr lang="nl-NL"/>
          </a:p>
        </p:txBody>
      </p:sp>
    </p:spTree>
    <p:extLst>
      <p:ext uri="{BB962C8B-B14F-4D97-AF65-F5344CB8AC3E}">
        <p14:creationId xmlns:p14="http://schemas.microsoft.com/office/powerpoint/2010/main" val="240696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Bloem gaat open als er mensen in de buurt zijn. Dit ontwerp geeft schaduw op een zonnige dag. Het geeft ook aan wanneer de tram in de buurt is, zodat mensen weten dat ze moeten opschieten als ze mee willen rijden.  Dit kunstwerk staat in Jeruzalem</a:t>
            </a:r>
          </a:p>
          <a:p>
            <a:endParaRPr lang="nl-NL" dirty="0"/>
          </a:p>
          <a:p>
            <a:r>
              <a:rPr lang="nl-NL" dirty="0"/>
              <a:t>Veel techniek, hoe onderhouden? Gestructureerde aanpak nodig </a:t>
            </a:r>
          </a:p>
        </p:txBody>
      </p:sp>
      <p:sp>
        <p:nvSpPr>
          <p:cNvPr id="4" name="Tijdelijke aanduiding voor dianummer 3"/>
          <p:cNvSpPr>
            <a:spLocks noGrp="1"/>
          </p:cNvSpPr>
          <p:nvPr>
            <p:ph type="sldNum" sz="quarter" idx="5"/>
          </p:nvPr>
        </p:nvSpPr>
        <p:spPr/>
        <p:txBody>
          <a:bodyPr/>
          <a:lstStyle/>
          <a:p>
            <a:fld id="{A66B625F-AC7A-4D58-816D-738B2A4EB7E4}" type="slidenum">
              <a:rPr lang="nl-NL" smtClean="0"/>
              <a:t>10</a:t>
            </a:fld>
            <a:endParaRPr lang="nl-NL"/>
          </a:p>
        </p:txBody>
      </p:sp>
    </p:spTree>
    <p:extLst>
      <p:ext uri="{BB962C8B-B14F-4D97-AF65-F5344CB8AC3E}">
        <p14:creationId xmlns:p14="http://schemas.microsoft.com/office/powerpoint/2010/main" val="205956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6/18/20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2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14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6/18/20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11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97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1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3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7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98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89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6/18/20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30151279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1" r:id="rId6"/>
    <p:sldLayoutId id="2147483707" r:id="rId7"/>
    <p:sldLayoutId id="2147483708" r:id="rId8"/>
    <p:sldLayoutId id="2147483709" r:id="rId9"/>
    <p:sldLayoutId id="2147483710"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nbureau.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Arc 3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F65DE4C-0147-48B8-BF77-62B888E64EF6}"/>
              </a:ext>
            </a:extLst>
          </p:cNvPr>
          <p:cNvSpPr>
            <a:spLocks noGrp="1"/>
          </p:cNvSpPr>
          <p:nvPr>
            <p:ph type="ctrTitle"/>
          </p:nvPr>
        </p:nvSpPr>
        <p:spPr>
          <a:xfrm>
            <a:off x="892818" y="1370171"/>
            <a:ext cx="5085580" cy="2387600"/>
          </a:xfrm>
        </p:spPr>
        <p:txBody>
          <a:bodyPr>
            <a:normAutofit/>
          </a:bodyPr>
          <a:lstStyle/>
          <a:p>
            <a:pPr algn="l"/>
            <a:r>
              <a:rPr lang="nl-NL" dirty="0" err="1">
                <a:solidFill>
                  <a:schemeClr val="bg1"/>
                </a:solidFill>
              </a:rPr>
              <a:t>Asset-management</a:t>
            </a:r>
            <a:endParaRPr lang="nl-NL" dirty="0">
              <a:solidFill>
                <a:schemeClr val="bg1"/>
              </a:solidFill>
            </a:endParaRPr>
          </a:p>
        </p:txBody>
      </p:sp>
      <p:sp>
        <p:nvSpPr>
          <p:cNvPr id="3" name="Ondertitel 2">
            <a:extLst>
              <a:ext uri="{FF2B5EF4-FFF2-40B4-BE49-F238E27FC236}">
                <a16:creationId xmlns:a16="http://schemas.microsoft.com/office/drawing/2014/main" id="{E371290B-8916-41CE-A93E-22F76B8F3DD9}"/>
              </a:ext>
            </a:extLst>
          </p:cNvPr>
          <p:cNvSpPr>
            <a:spLocks noGrp="1"/>
          </p:cNvSpPr>
          <p:nvPr>
            <p:ph type="subTitle" idx="1"/>
          </p:nvPr>
        </p:nvSpPr>
        <p:spPr>
          <a:xfrm>
            <a:off x="1796387" y="3920337"/>
            <a:ext cx="5085580" cy="2550801"/>
          </a:xfrm>
        </p:spPr>
        <p:txBody>
          <a:bodyPr>
            <a:normAutofit lnSpcReduction="10000"/>
          </a:bodyPr>
          <a:lstStyle/>
          <a:p>
            <a:pPr algn="l"/>
            <a:r>
              <a:rPr lang="nl-NL" dirty="0">
                <a:solidFill>
                  <a:schemeClr val="bg1"/>
                </a:solidFill>
              </a:rPr>
              <a:t>bij openbare verlichting</a:t>
            </a: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a:p>
            <a:pPr algn="l"/>
            <a:r>
              <a:rPr lang="nl-NL" dirty="0">
                <a:solidFill>
                  <a:schemeClr val="bg1"/>
                </a:solidFill>
              </a:rPr>
              <a:t>18 juni 2020</a:t>
            </a:r>
          </a:p>
          <a:p>
            <a:pPr algn="l"/>
            <a:r>
              <a:rPr lang="nl-NL" dirty="0">
                <a:solidFill>
                  <a:schemeClr val="bg1"/>
                </a:solidFill>
              </a:rPr>
              <a:t>DON Bureau</a:t>
            </a:r>
          </a:p>
          <a:p>
            <a:pPr algn="l"/>
            <a:endParaRPr lang="nl-NL" dirty="0">
              <a:solidFill>
                <a:schemeClr val="bg1"/>
              </a:solidFill>
            </a:endParaRPr>
          </a:p>
        </p:txBody>
      </p:sp>
      <p:sp>
        <p:nvSpPr>
          <p:cNvPr id="43" name="Oval 3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710AFE9-D4D5-472A-BA42-EB9064FC1F0C}"/>
              </a:ext>
            </a:extLst>
          </p:cNvPr>
          <p:cNvPicPr>
            <a:picLocks noChangeAspect="1"/>
          </p:cNvPicPr>
          <p:nvPr/>
        </p:nvPicPr>
        <p:blipFill rotWithShape="1">
          <a:blip r:embed="rId2"/>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4" name="Rectangle 38">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Afbeelding 5" descr="Afbeelding met tekst, teken, tekening&#10;&#10;Automatisch gegenereerde beschrijving">
            <a:extLst>
              <a:ext uri="{FF2B5EF4-FFF2-40B4-BE49-F238E27FC236}">
                <a16:creationId xmlns:a16="http://schemas.microsoft.com/office/drawing/2014/main" id="{CC0CAA9E-3B76-4D8C-96CA-6290334B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 y="3920337"/>
            <a:ext cx="2868508" cy="2273517"/>
          </a:xfrm>
          <a:prstGeom prst="rect">
            <a:avLst/>
          </a:prstGeom>
        </p:spPr>
      </p:pic>
    </p:spTree>
    <p:extLst>
      <p:ext uri="{BB962C8B-B14F-4D97-AF65-F5344CB8AC3E}">
        <p14:creationId xmlns:p14="http://schemas.microsoft.com/office/powerpoint/2010/main" val="35763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82BDE6-0D6D-4B06-9749-2C9914FB9589}"/>
              </a:ext>
            </a:extLst>
          </p:cNvPr>
          <p:cNvSpPr>
            <a:spLocks noGrp="1"/>
          </p:cNvSpPr>
          <p:nvPr>
            <p:ph type="title"/>
          </p:nvPr>
        </p:nvSpPr>
        <p:spPr>
          <a:xfrm>
            <a:off x="633456" y="486184"/>
            <a:ext cx="5397237" cy="1325563"/>
          </a:xfrm>
        </p:spPr>
        <p:txBody>
          <a:bodyPr>
            <a:normAutofit/>
          </a:bodyPr>
          <a:lstStyle/>
          <a:p>
            <a:r>
              <a:rPr lang="nl-NL"/>
              <a:t>Schaduw op een zonnige dag</a:t>
            </a:r>
            <a:endParaRPr lang="nl-NL" dirty="0"/>
          </a:p>
        </p:txBody>
      </p:sp>
      <p:sp>
        <p:nvSpPr>
          <p:cNvPr id="11" name="Content Placeholder 10">
            <a:extLst>
              <a:ext uri="{FF2B5EF4-FFF2-40B4-BE49-F238E27FC236}">
                <a16:creationId xmlns:a16="http://schemas.microsoft.com/office/drawing/2014/main" id="{837570E4-6B06-4D55-BBE3-80E8B7832989}"/>
              </a:ext>
            </a:extLst>
          </p:cNvPr>
          <p:cNvSpPr>
            <a:spLocks noGrp="1"/>
          </p:cNvSpPr>
          <p:nvPr>
            <p:ph idx="1"/>
          </p:nvPr>
        </p:nvSpPr>
        <p:spPr>
          <a:xfrm>
            <a:off x="571312" y="2297931"/>
            <a:ext cx="5397237" cy="4351338"/>
          </a:xfrm>
        </p:spPr>
        <p:txBody>
          <a:bodyPr>
            <a:normAutofit/>
          </a:bodyPr>
          <a:lstStyle/>
          <a:p>
            <a:pPr>
              <a:lnSpc>
                <a:spcPts val="3600"/>
              </a:lnSpc>
            </a:pPr>
            <a:r>
              <a:rPr lang="en-US" sz="2400" dirty="0" err="1"/>
              <a:t>Verlichting</a:t>
            </a:r>
            <a:r>
              <a:rPr lang="en-US" sz="2400" dirty="0"/>
              <a:t> </a:t>
            </a:r>
            <a:r>
              <a:rPr lang="en-US" sz="2400" dirty="0" err="1"/>
              <a:t>als</a:t>
            </a:r>
            <a:r>
              <a:rPr lang="en-US" sz="2400" dirty="0"/>
              <a:t> </a:t>
            </a:r>
            <a:r>
              <a:rPr lang="en-US" sz="2400" dirty="0" err="1"/>
              <a:t>kunstwerk</a:t>
            </a:r>
            <a:endParaRPr lang="en-US" sz="2400" dirty="0"/>
          </a:p>
          <a:p>
            <a:pPr>
              <a:lnSpc>
                <a:spcPts val="3600"/>
              </a:lnSpc>
            </a:pPr>
            <a:r>
              <a:rPr lang="en-US" sz="2400" dirty="0" err="1"/>
              <a:t>Meerdere</a:t>
            </a:r>
            <a:r>
              <a:rPr lang="en-US" sz="2400" dirty="0"/>
              <a:t> </a:t>
            </a:r>
            <a:r>
              <a:rPr lang="en-US" sz="2400" dirty="0" err="1"/>
              <a:t>onderdelen</a:t>
            </a:r>
            <a:endParaRPr lang="en-US" sz="2400" dirty="0"/>
          </a:p>
          <a:p>
            <a:pPr>
              <a:lnSpc>
                <a:spcPts val="3600"/>
              </a:lnSpc>
            </a:pPr>
            <a:r>
              <a:rPr lang="en-US" sz="2400" dirty="0"/>
              <a:t>Hoe zit </a:t>
            </a:r>
            <a:r>
              <a:rPr lang="en-US" sz="2400" dirty="0" err="1"/>
              <a:t>dit</a:t>
            </a:r>
            <a:r>
              <a:rPr lang="en-US" sz="2400" dirty="0"/>
              <a:t> </a:t>
            </a:r>
            <a:r>
              <a:rPr lang="en-US" sz="2400" dirty="0" err="1"/>
              <a:t>onderhoud</a:t>
            </a:r>
            <a:r>
              <a:rPr lang="en-US" sz="2400" dirty="0"/>
              <a:t> in het </a:t>
            </a:r>
            <a:r>
              <a:rPr lang="en-US" sz="2400" dirty="0" err="1"/>
              <a:t>meerjarenplan</a:t>
            </a:r>
            <a:r>
              <a:rPr lang="en-US" sz="2400" dirty="0"/>
              <a:t> en – </a:t>
            </a:r>
            <a:r>
              <a:rPr lang="en-US" sz="2400" dirty="0" err="1"/>
              <a:t>begroting</a:t>
            </a:r>
            <a:r>
              <a:rPr lang="en-US" sz="2400" dirty="0"/>
              <a:t>?</a:t>
            </a:r>
          </a:p>
        </p:txBody>
      </p:sp>
      <p:pic>
        <p:nvPicPr>
          <p:cNvPr id="5" name="Tijdelijke aanduiding voor inhoud 4" descr="Afbeelding met buiten, rood, stoppen, voorzijde&#10;&#10;Automatisch gegenereerde beschrijving">
            <a:extLst>
              <a:ext uri="{FF2B5EF4-FFF2-40B4-BE49-F238E27FC236}">
                <a16:creationId xmlns:a16="http://schemas.microsoft.com/office/drawing/2014/main" id="{AE7CDA1F-0FA9-4596-9581-F5D622109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100" y="598677"/>
            <a:ext cx="4462520" cy="273329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16" name="Freeform: Shape 1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buiten, persoon, weg, rood&#10;&#10;Automatisch gegenereerde beschrijving">
            <a:extLst>
              <a:ext uri="{FF2B5EF4-FFF2-40B4-BE49-F238E27FC236}">
                <a16:creationId xmlns:a16="http://schemas.microsoft.com/office/drawing/2014/main" id="{B9259B0E-2FC8-4DC7-9CE0-457B51487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100" y="3526029"/>
            <a:ext cx="4462519"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8" name="Arc 1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62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10">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c 12">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1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Arc 1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C86618C-6357-40D5-8A89-A915277828AF}"/>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Smart lighting</a:t>
            </a:r>
          </a:p>
        </p:txBody>
      </p:sp>
      <p:sp>
        <p:nvSpPr>
          <p:cNvPr id="4" name="Tijdelijke aanduiding voor inhoud 3">
            <a:extLst>
              <a:ext uri="{FF2B5EF4-FFF2-40B4-BE49-F238E27FC236}">
                <a16:creationId xmlns:a16="http://schemas.microsoft.com/office/drawing/2014/main" id="{C20FFE99-7DC9-4AD9-B190-08E292E0F5F9}"/>
              </a:ext>
            </a:extLst>
          </p:cNvPr>
          <p:cNvSpPr>
            <a:spLocks noGrp="1"/>
          </p:cNvSpPr>
          <p:nvPr>
            <p:ph sz="half" idx="1"/>
          </p:nvPr>
        </p:nvSpPr>
        <p:spPr>
          <a:xfrm>
            <a:off x="838200" y="3800209"/>
            <a:ext cx="4467792" cy="2410198"/>
          </a:xfrm>
        </p:spPr>
        <p:txBody>
          <a:bodyPr vert="horz" lIns="91440" tIns="45720" rIns="91440" bIns="45720" rtlCol="0">
            <a:normAutofit/>
          </a:bodyPr>
          <a:lstStyle/>
          <a:p>
            <a:pPr marL="0" indent="0" algn="ctr">
              <a:buNone/>
            </a:pPr>
            <a:r>
              <a:rPr lang="en-US" sz="2400" dirty="0" err="1">
                <a:solidFill>
                  <a:srgbClr val="FFFFFF"/>
                </a:solidFill>
              </a:rPr>
              <a:t>Lichtmast</a:t>
            </a:r>
            <a:r>
              <a:rPr lang="en-US" sz="2400" dirty="0">
                <a:solidFill>
                  <a:srgbClr val="FFFFFF"/>
                </a:solidFill>
              </a:rPr>
              <a:t> </a:t>
            </a:r>
            <a:r>
              <a:rPr lang="en-US" sz="2400" dirty="0" err="1">
                <a:solidFill>
                  <a:srgbClr val="FFFFFF"/>
                </a:solidFill>
              </a:rPr>
              <a:t>levert</a:t>
            </a:r>
            <a:r>
              <a:rPr lang="en-US" sz="2400" dirty="0">
                <a:solidFill>
                  <a:srgbClr val="FFFFFF"/>
                </a:solidFill>
              </a:rPr>
              <a:t> </a:t>
            </a:r>
            <a:r>
              <a:rPr lang="en-US" sz="2400" dirty="0" err="1">
                <a:solidFill>
                  <a:srgbClr val="FFFFFF"/>
                </a:solidFill>
              </a:rPr>
              <a:t>meerwaarde</a:t>
            </a:r>
            <a:endParaRPr lang="en-US" sz="2400" kern="1200" dirty="0">
              <a:solidFill>
                <a:srgbClr val="FFFFFF"/>
              </a:solidFill>
              <a:latin typeface="+mn-lt"/>
              <a:ea typeface="+mn-ea"/>
              <a:cs typeface="+mn-cs"/>
            </a:endParaRPr>
          </a:p>
        </p:txBody>
      </p:sp>
      <p:sp>
        <p:nvSpPr>
          <p:cNvPr id="33" name="Oval 1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B6F8E928-633F-4AA7-B97E-13CB3607A610}"/>
              </a:ext>
            </a:extLst>
          </p:cNvPr>
          <p:cNvPicPr>
            <a:picLocks noChangeAspect="1"/>
          </p:cNvPicPr>
          <p:nvPr/>
        </p:nvPicPr>
        <p:blipFill>
          <a:blip r:embed="rId3"/>
          <a:stretch>
            <a:fillRect/>
          </a:stretch>
        </p:blipFill>
        <p:spPr>
          <a:xfrm>
            <a:off x="6151798" y="1853877"/>
            <a:ext cx="4252055" cy="3150245"/>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20" name="Tekstballon: ovaal 19">
            <a:extLst>
              <a:ext uri="{FF2B5EF4-FFF2-40B4-BE49-F238E27FC236}">
                <a16:creationId xmlns:a16="http://schemas.microsoft.com/office/drawing/2014/main" id="{E311CD29-3B9B-4696-A633-ACF87CDC187A}"/>
              </a:ext>
            </a:extLst>
          </p:cNvPr>
          <p:cNvSpPr/>
          <p:nvPr/>
        </p:nvSpPr>
        <p:spPr>
          <a:xfrm>
            <a:off x="2804984" y="5040583"/>
            <a:ext cx="3441859" cy="1129528"/>
          </a:xfrm>
          <a:prstGeom prst="wedgeEllipseCallout">
            <a:avLst>
              <a:gd name="adj1" fmla="val 95796"/>
              <a:gd name="adj2" fmla="val -529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Wie beheert al die camera’s en sensoren?</a:t>
            </a:r>
          </a:p>
          <a:p>
            <a:pPr algn="ctr"/>
            <a:r>
              <a:rPr lang="nl-NL" sz="1400" dirty="0"/>
              <a:t>Hoe stem je het beheer af?</a:t>
            </a:r>
          </a:p>
        </p:txBody>
      </p:sp>
    </p:spTree>
    <p:extLst>
      <p:ext uri="{BB962C8B-B14F-4D97-AF65-F5344CB8AC3E}">
        <p14:creationId xmlns:p14="http://schemas.microsoft.com/office/powerpoint/2010/main" val="25285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EF96E-D8D6-4C71-B1B2-8770F28F032C}"/>
              </a:ext>
            </a:extLst>
          </p:cNvPr>
          <p:cNvSpPr>
            <a:spLocks noGrp="1"/>
          </p:cNvSpPr>
          <p:nvPr>
            <p:ph type="title"/>
          </p:nvPr>
        </p:nvSpPr>
        <p:spPr/>
        <p:txBody>
          <a:bodyPr/>
          <a:lstStyle/>
          <a:p>
            <a:r>
              <a:rPr lang="nl-NL" dirty="0"/>
              <a:t>Dus .. Wat is assetmanagement?</a:t>
            </a:r>
          </a:p>
        </p:txBody>
      </p:sp>
      <p:pic>
        <p:nvPicPr>
          <p:cNvPr id="5" name="Tijdelijke aanduiding voor inhoud 4" descr="Afbeelding met tekst&#10;&#10;Automatisch gegenereerde beschrijving">
            <a:extLst>
              <a:ext uri="{FF2B5EF4-FFF2-40B4-BE49-F238E27FC236}">
                <a16:creationId xmlns:a16="http://schemas.microsoft.com/office/drawing/2014/main" id="{5E8D3D30-1E2B-401F-A33B-06C4084180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0619" y="2380983"/>
            <a:ext cx="3698226" cy="3859213"/>
          </a:xfrm>
        </p:spPr>
      </p:pic>
      <p:sp>
        <p:nvSpPr>
          <p:cNvPr id="4" name="Tekstballon: ovaal 3">
            <a:extLst>
              <a:ext uri="{FF2B5EF4-FFF2-40B4-BE49-F238E27FC236}">
                <a16:creationId xmlns:a16="http://schemas.microsoft.com/office/drawing/2014/main" id="{322799CE-4150-45FD-9E5E-888EB45A0252}"/>
              </a:ext>
            </a:extLst>
          </p:cNvPr>
          <p:cNvSpPr/>
          <p:nvPr/>
        </p:nvSpPr>
        <p:spPr>
          <a:xfrm>
            <a:off x="7063549" y="1425019"/>
            <a:ext cx="1610591" cy="955964"/>
          </a:xfrm>
          <a:prstGeom prst="wedgeEllipseCallout">
            <a:avLst>
              <a:gd name="adj1" fmla="val -95208"/>
              <a:gd name="adj2" fmla="val 724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Beheer-strategieën</a:t>
            </a:r>
          </a:p>
        </p:txBody>
      </p:sp>
      <p:sp>
        <p:nvSpPr>
          <p:cNvPr id="6" name="Tekstballon: ovaal 5">
            <a:extLst>
              <a:ext uri="{FF2B5EF4-FFF2-40B4-BE49-F238E27FC236}">
                <a16:creationId xmlns:a16="http://schemas.microsoft.com/office/drawing/2014/main" id="{5376EBBF-B742-4F92-9D2C-8E3612A1CFD6}"/>
              </a:ext>
            </a:extLst>
          </p:cNvPr>
          <p:cNvSpPr/>
          <p:nvPr/>
        </p:nvSpPr>
        <p:spPr>
          <a:xfrm>
            <a:off x="8566769" y="2272600"/>
            <a:ext cx="1720232" cy="955964"/>
          </a:xfrm>
          <a:prstGeom prst="wedgeEllipseCallout">
            <a:avLst>
              <a:gd name="adj1" fmla="val -104269"/>
              <a:gd name="adj2" fmla="val 637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Faseren</a:t>
            </a:r>
          </a:p>
          <a:p>
            <a:pPr algn="ctr"/>
            <a:r>
              <a:rPr lang="nl-NL" sz="1400" dirty="0"/>
              <a:t>Prioriteren</a:t>
            </a:r>
          </a:p>
        </p:txBody>
      </p:sp>
      <p:sp>
        <p:nvSpPr>
          <p:cNvPr id="7" name="Tekstballon: ovaal 6">
            <a:extLst>
              <a:ext uri="{FF2B5EF4-FFF2-40B4-BE49-F238E27FC236}">
                <a16:creationId xmlns:a16="http://schemas.microsoft.com/office/drawing/2014/main" id="{1ECE8782-0D3B-42BA-B010-AE234C21ED97}"/>
              </a:ext>
            </a:extLst>
          </p:cNvPr>
          <p:cNvSpPr/>
          <p:nvPr/>
        </p:nvSpPr>
        <p:spPr>
          <a:xfrm>
            <a:off x="7868844" y="5631050"/>
            <a:ext cx="1316720" cy="728186"/>
          </a:xfrm>
          <a:prstGeom prst="wedgeEllipseCallout">
            <a:avLst>
              <a:gd name="adj1" fmla="val -113329"/>
              <a:gd name="adj2" fmla="val -558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Doen</a:t>
            </a:r>
          </a:p>
        </p:txBody>
      </p:sp>
      <p:sp>
        <p:nvSpPr>
          <p:cNvPr id="8" name="Tekstballon: ovaal 7">
            <a:extLst>
              <a:ext uri="{FF2B5EF4-FFF2-40B4-BE49-F238E27FC236}">
                <a16:creationId xmlns:a16="http://schemas.microsoft.com/office/drawing/2014/main" id="{200AEED6-4584-4810-B3DB-32D7692497E1}"/>
              </a:ext>
            </a:extLst>
          </p:cNvPr>
          <p:cNvSpPr/>
          <p:nvPr/>
        </p:nvSpPr>
        <p:spPr>
          <a:xfrm>
            <a:off x="3147908" y="5633464"/>
            <a:ext cx="1316720" cy="728186"/>
          </a:xfrm>
          <a:prstGeom prst="wedgeEllipseCallout">
            <a:avLst>
              <a:gd name="adj1" fmla="val 95796"/>
              <a:gd name="adj2" fmla="val -529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Check</a:t>
            </a:r>
          </a:p>
          <a:p>
            <a:pPr algn="ctr"/>
            <a:r>
              <a:rPr lang="nl-NL" sz="1400" dirty="0"/>
              <a:t>Toezicht</a:t>
            </a:r>
          </a:p>
        </p:txBody>
      </p:sp>
      <p:sp>
        <p:nvSpPr>
          <p:cNvPr id="9" name="Tekstballon: ovaal 8">
            <a:extLst>
              <a:ext uri="{FF2B5EF4-FFF2-40B4-BE49-F238E27FC236}">
                <a16:creationId xmlns:a16="http://schemas.microsoft.com/office/drawing/2014/main" id="{40B45EA8-DE79-412E-A005-0B8AD7AD2E7E}"/>
              </a:ext>
            </a:extLst>
          </p:cNvPr>
          <p:cNvSpPr/>
          <p:nvPr/>
        </p:nvSpPr>
        <p:spPr>
          <a:xfrm>
            <a:off x="166254" y="3745099"/>
            <a:ext cx="2816474" cy="1325563"/>
          </a:xfrm>
          <a:prstGeom prst="wedgeEllipseCallout">
            <a:avLst>
              <a:gd name="adj1" fmla="val 104887"/>
              <a:gd name="adj2" fmla="val -7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Worden de doelen bereikt?</a:t>
            </a:r>
          </a:p>
          <a:p>
            <a:pPr algn="ctr"/>
            <a:r>
              <a:rPr lang="nl-NL" sz="1400" dirty="0"/>
              <a:t>Beheerstrategieën </a:t>
            </a:r>
            <a:r>
              <a:rPr lang="nl-NL" sz="1400" dirty="0" err="1"/>
              <a:t>oke</a:t>
            </a:r>
            <a:r>
              <a:rPr lang="nl-NL" sz="1400" dirty="0"/>
              <a:t>?</a:t>
            </a:r>
          </a:p>
        </p:txBody>
      </p:sp>
      <p:sp>
        <p:nvSpPr>
          <p:cNvPr id="10" name="Tekstballon: ovaal 9">
            <a:extLst>
              <a:ext uri="{FF2B5EF4-FFF2-40B4-BE49-F238E27FC236}">
                <a16:creationId xmlns:a16="http://schemas.microsoft.com/office/drawing/2014/main" id="{84324E59-C810-4677-91E4-999FABDF4AB8}"/>
              </a:ext>
            </a:extLst>
          </p:cNvPr>
          <p:cNvSpPr/>
          <p:nvPr/>
        </p:nvSpPr>
        <p:spPr>
          <a:xfrm>
            <a:off x="3725529" y="1806380"/>
            <a:ext cx="1316720" cy="728186"/>
          </a:xfrm>
          <a:prstGeom prst="wedgeEllipseCallout">
            <a:avLst>
              <a:gd name="adj1" fmla="val 102899"/>
              <a:gd name="adj2" fmla="val 2124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Data op orde</a:t>
            </a:r>
          </a:p>
        </p:txBody>
      </p:sp>
      <p:sp>
        <p:nvSpPr>
          <p:cNvPr id="11" name="Tekstballon: ovaal 10">
            <a:extLst>
              <a:ext uri="{FF2B5EF4-FFF2-40B4-BE49-F238E27FC236}">
                <a16:creationId xmlns:a16="http://schemas.microsoft.com/office/drawing/2014/main" id="{F91FB423-34BE-44C6-AD57-8BC6D6E6D05F}"/>
              </a:ext>
            </a:extLst>
          </p:cNvPr>
          <p:cNvSpPr/>
          <p:nvPr/>
        </p:nvSpPr>
        <p:spPr>
          <a:xfrm>
            <a:off x="166254" y="1726566"/>
            <a:ext cx="2724957" cy="728186"/>
          </a:xfrm>
          <a:prstGeom prst="wedgeEllipseCallout">
            <a:avLst>
              <a:gd name="adj1" fmla="val 137952"/>
              <a:gd name="adj2" fmla="val 3494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Competenties</a:t>
            </a:r>
          </a:p>
          <a:p>
            <a:pPr algn="ctr"/>
            <a:r>
              <a:rPr lang="nl-NL" sz="1400" dirty="0"/>
              <a:t>Capaciteit</a:t>
            </a:r>
          </a:p>
          <a:p>
            <a:pPr algn="ctr"/>
            <a:r>
              <a:rPr lang="nl-NL" sz="1400" dirty="0"/>
              <a:t>Samenwerken </a:t>
            </a:r>
          </a:p>
        </p:txBody>
      </p:sp>
      <p:sp>
        <p:nvSpPr>
          <p:cNvPr id="3" name="Rechthoek: afgeronde hoeken 2">
            <a:extLst>
              <a:ext uri="{FF2B5EF4-FFF2-40B4-BE49-F238E27FC236}">
                <a16:creationId xmlns:a16="http://schemas.microsoft.com/office/drawing/2014/main" id="{5F758371-0EDA-4C8D-A984-46CCACB96EE5}"/>
              </a:ext>
            </a:extLst>
          </p:cNvPr>
          <p:cNvSpPr/>
          <p:nvPr/>
        </p:nvSpPr>
        <p:spPr>
          <a:xfrm>
            <a:off x="9749481" y="5790825"/>
            <a:ext cx="2174789" cy="5684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www.iampro-portaal.nl</a:t>
            </a:r>
          </a:p>
        </p:txBody>
      </p:sp>
      <p:pic>
        <p:nvPicPr>
          <p:cNvPr id="13" name="Afbeelding 12" descr="Afbeelding met tekening&#10;&#10;Automatisch gegenereerde beschrijving">
            <a:extLst>
              <a:ext uri="{FF2B5EF4-FFF2-40B4-BE49-F238E27FC236}">
                <a16:creationId xmlns:a16="http://schemas.microsoft.com/office/drawing/2014/main" id="{5E246496-52E4-422E-91D4-A592F1ADA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9481" y="5070662"/>
            <a:ext cx="1472899" cy="448746"/>
          </a:xfrm>
          <a:prstGeom prst="rect">
            <a:avLst/>
          </a:prstGeom>
        </p:spPr>
      </p:pic>
    </p:spTree>
    <p:extLst>
      <p:ext uri="{BB962C8B-B14F-4D97-AF65-F5344CB8AC3E}">
        <p14:creationId xmlns:p14="http://schemas.microsoft.com/office/powerpoint/2010/main" val="40373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C53B342-E02A-4FF3-BCA0-0B311A2BF3B4}"/>
              </a:ext>
            </a:extLst>
          </p:cNvPr>
          <p:cNvSpPr>
            <a:spLocks noGrp="1"/>
          </p:cNvSpPr>
          <p:nvPr>
            <p:ph type="title"/>
          </p:nvPr>
        </p:nvSpPr>
        <p:spPr>
          <a:xfrm>
            <a:off x="838200" y="365125"/>
            <a:ext cx="5387502" cy="1325563"/>
          </a:xfrm>
        </p:spPr>
        <p:txBody>
          <a:bodyPr>
            <a:normAutofit/>
          </a:bodyPr>
          <a:lstStyle/>
          <a:p>
            <a:r>
              <a:rPr lang="nl-NL" sz="4100"/>
              <a:t>Waar kun je aan denken bij beheerstrategieën?</a:t>
            </a:r>
          </a:p>
        </p:txBody>
      </p:sp>
      <p:sp>
        <p:nvSpPr>
          <p:cNvPr id="14" name="Content Placeholder 13">
            <a:extLst>
              <a:ext uri="{FF2B5EF4-FFF2-40B4-BE49-F238E27FC236}">
                <a16:creationId xmlns:a16="http://schemas.microsoft.com/office/drawing/2014/main" id="{CFC962A6-4CA4-4335-9802-A47EB2FE9985}"/>
              </a:ext>
            </a:extLst>
          </p:cNvPr>
          <p:cNvSpPr>
            <a:spLocks noGrp="1"/>
          </p:cNvSpPr>
          <p:nvPr>
            <p:ph idx="1"/>
          </p:nvPr>
        </p:nvSpPr>
        <p:spPr>
          <a:xfrm>
            <a:off x="783355" y="2098675"/>
            <a:ext cx="5387502" cy="4351338"/>
          </a:xfrm>
        </p:spPr>
        <p:txBody>
          <a:bodyPr>
            <a:normAutofit lnSpcReduction="10000"/>
          </a:bodyPr>
          <a:lstStyle/>
          <a:p>
            <a:r>
              <a:rPr lang="en-US" sz="1800" dirty="0" err="1"/>
              <a:t>Onderhoudsstrategie</a:t>
            </a:r>
            <a:endParaRPr lang="en-US" sz="1800" dirty="0"/>
          </a:p>
          <a:p>
            <a:r>
              <a:rPr lang="en-US" sz="1800" dirty="0" err="1"/>
              <a:t>Vervangingsstrategie</a:t>
            </a:r>
            <a:endParaRPr lang="en-US" sz="1800" dirty="0"/>
          </a:p>
          <a:p>
            <a:r>
              <a:rPr lang="en-US" sz="1800" dirty="0" err="1"/>
              <a:t>Verbeteringen</a:t>
            </a:r>
            <a:r>
              <a:rPr lang="en-US" sz="1800" dirty="0"/>
              <a:t> </a:t>
            </a:r>
            <a:r>
              <a:rPr lang="en-US" sz="1800" dirty="0" err="1"/>
              <a:t>aanbrengen</a:t>
            </a:r>
            <a:endParaRPr lang="en-US" sz="1800" dirty="0"/>
          </a:p>
          <a:p>
            <a:r>
              <a:rPr lang="en-US" sz="1800" dirty="0" err="1"/>
              <a:t>Uitbestedingsstrategie</a:t>
            </a:r>
            <a:endParaRPr lang="en-US" sz="1800" dirty="0"/>
          </a:p>
          <a:p>
            <a:r>
              <a:rPr lang="en-US" sz="1800" dirty="0" err="1"/>
              <a:t>Aanbestedingsstregie</a:t>
            </a:r>
            <a:endParaRPr lang="en-US" sz="1800" dirty="0"/>
          </a:p>
          <a:p>
            <a:r>
              <a:rPr lang="en-US" sz="1800" dirty="0" err="1"/>
              <a:t>Uitvoeringsstrategie</a:t>
            </a:r>
            <a:r>
              <a:rPr lang="en-US" sz="1800" dirty="0"/>
              <a:t>  </a:t>
            </a:r>
          </a:p>
          <a:p>
            <a:r>
              <a:rPr lang="en-US" sz="1800" dirty="0" err="1"/>
              <a:t>Innovatiestrategie</a:t>
            </a:r>
            <a:endParaRPr lang="en-US" sz="1800" dirty="0"/>
          </a:p>
          <a:p>
            <a:r>
              <a:rPr lang="en-US" sz="1800" dirty="0" err="1"/>
              <a:t>Planningsstrategie</a:t>
            </a:r>
            <a:endParaRPr lang="en-US" sz="1800" dirty="0"/>
          </a:p>
          <a:p>
            <a:r>
              <a:rPr lang="en-US" sz="1800" dirty="0" err="1"/>
              <a:t>Inspectiestrategie</a:t>
            </a:r>
            <a:endParaRPr lang="en-US" sz="1800" dirty="0"/>
          </a:p>
          <a:p>
            <a:r>
              <a:rPr lang="en-US" sz="1800" dirty="0" err="1"/>
              <a:t>Monitoringsstrategie</a:t>
            </a:r>
            <a:endParaRPr lang="en-US" sz="1800" dirty="0"/>
          </a:p>
          <a:p>
            <a:r>
              <a:rPr lang="en-US" sz="1800" dirty="0" err="1"/>
              <a:t>Besturingsstrategie</a:t>
            </a:r>
            <a:r>
              <a:rPr lang="en-US" sz="1800" dirty="0"/>
              <a:t> </a:t>
            </a:r>
          </a:p>
          <a:p>
            <a:r>
              <a:rPr lang="en-US" sz="1800" dirty="0"/>
              <a:t>Etc.</a:t>
            </a:r>
          </a:p>
          <a:p>
            <a:endParaRPr lang="en-US" sz="1800" dirty="0"/>
          </a:p>
        </p:txBody>
      </p:sp>
      <p:pic>
        <p:nvPicPr>
          <p:cNvPr id="10" name="Tijdelijke aanduiding voor inhoud 9" descr="Afbeelding met buiten, licht, straat, teken&#10;&#10;Automatisch gegenereerde beschrijving">
            <a:extLst>
              <a:ext uri="{FF2B5EF4-FFF2-40B4-BE49-F238E27FC236}">
                <a16:creationId xmlns:a16="http://schemas.microsoft.com/office/drawing/2014/main" id="{249E8DD6-5557-42DF-93FD-D36A017571E6}"/>
              </a:ext>
            </a:extLst>
          </p:cNvPr>
          <p:cNvPicPr>
            <a:picLocks noChangeAspect="1"/>
          </p:cNvPicPr>
          <p:nvPr/>
        </p:nvPicPr>
        <p:blipFill rotWithShape="1">
          <a:blip r:embed="rId3">
            <a:extLst>
              <a:ext uri="{28A0092B-C50C-407E-A947-70E740481C1C}">
                <a14:useLocalDpi xmlns:a14="http://schemas.microsoft.com/office/drawing/2010/main" val="0"/>
              </a:ext>
            </a:extLst>
          </a:blip>
          <a:srcRect t="5680" b="1793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9" name="Oval 18">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kstballon: ovaal 17">
            <a:extLst>
              <a:ext uri="{FF2B5EF4-FFF2-40B4-BE49-F238E27FC236}">
                <a16:creationId xmlns:a16="http://schemas.microsoft.com/office/drawing/2014/main" id="{89E16A88-DE58-4692-882C-F5614CD7E2F2}"/>
              </a:ext>
            </a:extLst>
          </p:cNvPr>
          <p:cNvSpPr/>
          <p:nvPr/>
        </p:nvSpPr>
        <p:spPr>
          <a:xfrm>
            <a:off x="4870261" y="5536911"/>
            <a:ext cx="2601191" cy="955964"/>
          </a:xfrm>
          <a:prstGeom prst="wedgeEllipseCallout">
            <a:avLst>
              <a:gd name="adj1" fmla="val -99602"/>
              <a:gd name="adj2" fmla="val -163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Bewuste keuzen maken en onderbouwen</a:t>
            </a:r>
          </a:p>
        </p:txBody>
      </p:sp>
    </p:spTree>
    <p:extLst>
      <p:ext uri="{BB962C8B-B14F-4D97-AF65-F5344CB8AC3E}">
        <p14:creationId xmlns:p14="http://schemas.microsoft.com/office/powerpoint/2010/main" val="32586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58290D9-5A60-408C-BC31-E79499D99CA5}"/>
              </a:ext>
            </a:extLst>
          </p:cNvPr>
          <p:cNvSpPr>
            <a:spLocks noGrp="1"/>
          </p:cNvSpPr>
          <p:nvPr>
            <p:ph type="title"/>
          </p:nvPr>
        </p:nvSpPr>
        <p:spPr>
          <a:xfrm>
            <a:off x="838200" y="365125"/>
            <a:ext cx="5387502" cy="1325563"/>
          </a:xfrm>
        </p:spPr>
        <p:txBody>
          <a:bodyPr>
            <a:normAutofit/>
          </a:bodyPr>
          <a:lstStyle/>
          <a:p>
            <a:r>
              <a:rPr lang="nl-NL" dirty="0"/>
              <a:t>Faseren en prioriteren</a:t>
            </a:r>
          </a:p>
        </p:txBody>
      </p:sp>
      <p:sp>
        <p:nvSpPr>
          <p:cNvPr id="10" name="Content Placeholder 9">
            <a:extLst>
              <a:ext uri="{FF2B5EF4-FFF2-40B4-BE49-F238E27FC236}">
                <a16:creationId xmlns:a16="http://schemas.microsoft.com/office/drawing/2014/main" id="{D4F4AF20-08D2-4083-A8A4-8A9A3CBA81A1}"/>
              </a:ext>
            </a:extLst>
          </p:cNvPr>
          <p:cNvSpPr>
            <a:spLocks noGrp="1"/>
          </p:cNvSpPr>
          <p:nvPr>
            <p:ph idx="1"/>
          </p:nvPr>
        </p:nvSpPr>
        <p:spPr>
          <a:xfrm>
            <a:off x="838200" y="1825625"/>
            <a:ext cx="5387502" cy="4351338"/>
          </a:xfrm>
        </p:spPr>
        <p:txBody>
          <a:bodyPr>
            <a:normAutofit/>
          </a:bodyPr>
          <a:lstStyle/>
          <a:p>
            <a:pPr>
              <a:lnSpc>
                <a:spcPts val="4000"/>
              </a:lnSpc>
              <a:spcAft>
                <a:spcPts val="1200"/>
              </a:spcAft>
            </a:pPr>
            <a:r>
              <a:rPr lang="en-US" dirty="0" err="1"/>
              <a:t>Faseren</a:t>
            </a:r>
            <a:r>
              <a:rPr lang="en-US" dirty="0"/>
              <a:t> = planning </a:t>
            </a:r>
            <a:r>
              <a:rPr lang="en-US" dirty="0" err="1"/>
              <a:t>maken</a:t>
            </a:r>
            <a:r>
              <a:rPr lang="en-US" dirty="0"/>
              <a:t>, </a:t>
            </a:r>
            <a:r>
              <a:rPr lang="en-US" dirty="0" err="1"/>
              <a:t>grootste</a:t>
            </a:r>
            <a:r>
              <a:rPr lang="en-US" dirty="0"/>
              <a:t> </a:t>
            </a:r>
            <a:r>
              <a:rPr lang="en-US" dirty="0" err="1"/>
              <a:t>risico’s</a:t>
            </a:r>
            <a:r>
              <a:rPr lang="en-US" dirty="0"/>
              <a:t> </a:t>
            </a:r>
            <a:r>
              <a:rPr lang="en-US" dirty="0" err="1"/>
              <a:t>eerst</a:t>
            </a:r>
            <a:endParaRPr lang="en-US" dirty="0"/>
          </a:p>
          <a:p>
            <a:pPr>
              <a:lnSpc>
                <a:spcPts val="4000"/>
              </a:lnSpc>
              <a:spcAft>
                <a:spcPts val="1200"/>
              </a:spcAft>
            </a:pPr>
            <a:r>
              <a:rPr lang="en-US" dirty="0" err="1"/>
              <a:t>Prioriteren</a:t>
            </a:r>
            <a:r>
              <a:rPr lang="en-US" dirty="0"/>
              <a:t> = </a:t>
            </a:r>
            <a:r>
              <a:rPr lang="en-US" dirty="0" err="1"/>
              <a:t>kiezen</a:t>
            </a:r>
            <a:r>
              <a:rPr lang="en-US" dirty="0"/>
              <a:t> om </a:t>
            </a:r>
            <a:r>
              <a:rPr lang="en-US" dirty="0" err="1"/>
              <a:t>iets</a:t>
            </a:r>
            <a:r>
              <a:rPr lang="en-US" dirty="0"/>
              <a:t> </a:t>
            </a:r>
            <a:r>
              <a:rPr lang="en-US" dirty="0" err="1"/>
              <a:t>wel</a:t>
            </a:r>
            <a:r>
              <a:rPr lang="en-US" dirty="0"/>
              <a:t> of </a:t>
            </a:r>
            <a:r>
              <a:rPr lang="en-US" dirty="0" err="1"/>
              <a:t>niet</a:t>
            </a:r>
            <a:r>
              <a:rPr lang="en-US" dirty="0"/>
              <a:t> te </a:t>
            </a:r>
            <a:r>
              <a:rPr lang="en-US" dirty="0" err="1"/>
              <a:t>doen</a:t>
            </a:r>
            <a:r>
              <a:rPr lang="en-US" dirty="0"/>
              <a:t> </a:t>
            </a:r>
            <a:r>
              <a:rPr lang="en-US" dirty="0" err="1"/>
              <a:t>binnen</a:t>
            </a:r>
            <a:r>
              <a:rPr lang="en-US" dirty="0"/>
              <a:t> </a:t>
            </a:r>
            <a:r>
              <a:rPr lang="en-US" dirty="0" err="1"/>
              <a:t>een</a:t>
            </a:r>
            <a:r>
              <a:rPr lang="en-US" dirty="0"/>
              <a:t> </a:t>
            </a:r>
            <a:r>
              <a:rPr lang="en-US" dirty="0" err="1"/>
              <a:t>afgebakend</a:t>
            </a:r>
            <a:r>
              <a:rPr lang="en-US" dirty="0"/>
              <a:t> budget</a:t>
            </a:r>
          </a:p>
          <a:p>
            <a:pPr>
              <a:lnSpc>
                <a:spcPts val="4000"/>
              </a:lnSpc>
              <a:spcAft>
                <a:spcPts val="1200"/>
              </a:spcAft>
            </a:pPr>
            <a:r>
              <a:rPr lang="en-US" dirty="0"/>
              <a:t>Hoe </a:t>
            </a:r>
            <a:r>
              <a:rPr lang="en-US" dirty="0" err="1"/>
              <a:t>maak</a:t>
            </a:r>
            <a:r>
              <a:rPr lang="en-US" dirty="0"/>
              <a:t> je de </a:t>
            </a:r>
            <a:r>
              <a:rPr lang="en-US" dirty="0" err="1"/>
              <a:t>afweging</a:t>
            </a:r>
            <a:r>
              <a:rPr lang="en-US" dirty="0"/>
              <a:t>? </a:t>
            </a:r>
            <a:r>
              <a:rPr lang="en-US" dirty="0" err="1"/>
              <a:t>Waar</a:t>
            </a:r>
            <a:r>
              <a:rPr lang="en-US" dirty="0"/>
              <a:t> zit de </a:t>
            </a:r>
            <a:r>
              <a:rPr lang="en-US" dirty="0" err="1"/>
              <a:t>meeste</a:t>
            </a:r>
            <a:r>
              <a:rPr lang="en-US" dirty="0"/>
              <a:t> </a:t>
            </a:r>
            <a:r>
              <a:rPr lang="en-US" dirty="0" err="1"/>
              <a:t>waarde</a:t>
            </a:r>
            <a:r>
              <a:rPr lang="en-US" dirty="0"/>
              <a:t>?</a:t>
            </a:r>
          </a:p>
        </p:txBody>
      </p:sp>
      <p:pic>
        <p:nvPicPr>
          <p:cNvPr id="6" name="Tijdelijke aanduiding voor inhoud 5" descr="Afbeelding met buiten, weg, auto, rijden&#10;&#10;Automatisch gegenereerde beschrijving">
            <a:extLst>
              <a:ext uri="{FF2B5EF4-FFF2-40B4-BE49-F238E27FC236}">
                <a16:creationId xmlns:a16="http://schemas.microsoft.com/office/drawing/2014/main" id="{1E58A4EE-C482-4715-AEF7-9F9DEBC8CE6A}"/>
              </a:ext>
            </a:extLst>
          </p:cNvPr>
          <p:cNvPicPr>
            <a:picLocks noChangeAspect="1"/>
          </p:cNvPicPr>
          <p:nvPr/>
        </p:nvPicPr>
        <p:blipFill rotWithShape="1">
          <a:blip r:embed="rId3">
            <a:extLst>
              <a:ext uri="{28A0092B-C50C-407E-A947-70E740481C1C}">
                <a14:useLocalDpi xmlns:a14="http://schemas.microsoft.com/office/drawing/2010/main" val="0"/>
              </a:ext>
            </a:extLst>
          </a:blip>
          <a:srcRect l="12923" r="1196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5" name="Oval 14">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kstballon: ovaal 7">
            <a:extLst>
              <a:ext uri="{FF2B5EF4-FFF2-40B4-BE49-F238E27FC236}">
                <a16:creationId xmlns:a16="http://schemas.microsoft.com/office/drawing/2014/main" id="{D6CFBF2C-DBE3-4509-AF36-4A896FEA89A6}"/>
              </a:ext>
            </a:extLst>
          </p:cNvPr>
          <p:cNvSpPr/>
          <p:nvPr/>
        </p:nvSpPr>
        <p:spPr>
          <a:xfrm>
            <a:off x="6643451" y="5792502"/>
            <a:ext cx="2601191" cy="955964"/>
          </a:xfrm>
          <a:prstGeom prst="wedgeEllipseCallout">
            <a:avLst>
              <a:gd name="adj1" fmla="val -99602"/>
              <a:gd name="adj2" fmla="val -163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Je maakt het expliciet</a:t>
            </a:r>
          </a:p>
        </p:txBody>
      </p:sp>
    </p:spTree>
    <p:extLst>
      <p:ext uri="{BB962C8B-B14F-4D97-AF65-F5344CB8AC3E}">
        <p14:creationId xmlns:p14="http://schemas.microsoft.com/office/powerpoint/2010/main" val="1692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 2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D474ACF-1C8F-4ABF-B147-1DB9F775C4C8}"/>
              </a:ext>
            </a:extLst>
          </p:cNvPr>
          <p:cNvSpPr>
            <a:spLocks noGrp="1"/>
          </p:cNvSpPr>
          <p:nvPr>
            <p:ph type="title"/>
          </p:nvPr>
        </p:nvSpPr>
        <p:spPr>
          <a:xfrm>
            <a:off x="838200" y="365125"/>
            <a:ext cx="10515600" cy="1325563"/>
          </a:xfrm>
        </p:spPr>
        <p:txBody>
          <a:bodyPr>
            <a:normAutofit/>
          </a:bodyPr>
          <a:lstStyle/>
          <a:p>
            <a:r>
              <a:rPr lang="nl-NL" dirty="0"/>
              <a:t>Beheerder van morgen</a:t>
            </a:r>
          </a:p>
        </p:txBody>
      </p:sp>
      <p:sp>
        <p:nvSpPr>
          <p:cNvPr id="9" name="Content Placeholder 8">
            <a:extLst>
              <a:ext uri="{FF2B5EF4-FFF2-40B4-BE49-F238E27FC236}">
                <a16:creationId xmlns:a16="http://schemas.microsoft.com/office/drawing/2014/main" id="{FE0A9188-1D04-41FB-9AD5-DF7F3400205D}"/>
              </a:ext>
            </a:extLst>
          </p:cNvPr>
          <p:cNvSpPr>
            <a:spLocks noGrp="1"/>
          </p:cNvSpPr>
          <p:nvPr>
            <p:ph idx="1"/>
          </p:nvPr>
        </p:nvSpPr>
        <p:spPr>
          <a:xfrm>
            <a:off x="838200" y="1825625"/>
            <a:ext cx="5393361" cy="4351338"/>
          </a:xfrm>
        </p:spPr>
        <p:txBody>
          <a:bodyPr>
            <a:normAutofit/>
          </a:bodyPr>
          <a:lstStyle/>
          <a:p>
            <a:pPr>
              <a:lnSpc>
                <a:spcPts val="4000"/>
              </a:lnSpc>
            </a:pPr>
            <a:r>
              <a:rPr lang="en-US" sz="2400" dirty="0" err="1"/>
              <a:t>Stevig</a:t>
            </a:r>
            <a:r>
              <a:rPr lang="en-US" sz="2400" dirty="0"/>
              <a:t> in de </a:t>
            </a:r>
            <a:r>
              <a:rPr lang="en-US" sz="2400" dirty="0" err="1"/>
              <a:t>schoenen</a:t>
            </a:r>
            <a:r>
              <a:rPr lang="en-US" sz="2400" dirty="0"/>
              <a:t> </a:t>
            </a:r>
            <a:r>
              <a:rPr lang="en-US" sz="2400" dirty="0" err="1"/>
              <a:t>staan</a:t>
            </a:r>
            <a:r>
              <a:rPr lang="en-US" sz="2400" dirty="0"/>
              <a:t> over het hoe en </a:t>
            </a:r>
            <a:r>
              <a:rPr lang="en-US" sz="2400" dirty="0" err="1"/>
              <a:t>waarom</a:t>
            </a:r>
            <a:r>
              <a:rPr lang="en-US" sz="2400" dirty="0"/>
              <a:t>, </a:t>
            </a:r>
            <a:r>
              <a:rPr lang="en-US" sz="2400" dirty="0" err="1"/>
              <a:t>richting</a:t>
            </a:r>
            <a:r>
              <a:rPr lang="en-US" sz="2400" dirty="0"/>
              <a:t> </a:t>
            </a:r>
            <a:r>
              <a:rPr lang="en-US" sz="2400" dirty="0" err="1"/>
              <a:t>ontwerpers</a:t>
            </a:r>
            <a:r>
              <a:rPr lang="en-US" sz="2400" dirty="0"/>
              <a:t> en </a:t>
            </a:r>
            <a:r>
              <a:rPr lang="en-US" sz="2400" dirty="0" err="1"/>
              <a:t>politiek</a:t>
            </a:r>
            <a:endParaRPr lang="en-US" sz="2400" dirty="0"/>
          </a:p>
          <a:p>
            <a:pPr>
              <a:lnSpc>
                <a:spcPts val="4000"/>
              </a:lnSpc>
            </a:pPr>
            <a:r>
              <a:rPr lang="en-US" sz="2400" dirty="0" err="1"/>
              <a:t>Verlichting</a:t>
            </a:r>
            <a:r>
              <a:rPr lang="en-US" sz="2400" dirty="0"/>
              <a:t> en </a:t>
            </a:r>
            <a:r>
              <a:rPr lang="en-US" sz="2400" dirty="0" err="1"/>
              <a:t>lichtmasten</a:t>
            </a:r>
            <a:r>
              <a:rPr lang="en-US" sz="2400" dirty="0"/>
              <a:t> </a:t>
            </a:r>
            <a:r>
              <a:rPr lang="en-US" sz="2400" dirty="0" err="1"/>
              <a:t>hebben</a:t>
            </a:r>
            <a:r>
              <a:rPr lang="en-US" sz="2400" dirty="0"/>
              <a:t> </a:t>
            </a:r>
            <a:r>
              <a:rPr lang="en-US" sz="2400" dirty="0" err="1"/>
              <a:t>veel</a:t>
            </a:r>
            <a:r>
              <a:rPr lang="en-US" sz="2400" dirty="0"/>
              <a:t> </a:t>
            </a:r>
            <a:r>
              <a:rPr lang="en-US" sz="2400" dirty="0" err="1"/>
              <a:t>waarde</a:t>
            </a:r>
            <a:endParaRPr lang="en-US" sz="2400" dirty="0"/>
          </a:p>
          <a:p>
            <a:pPr>
              <a:lnSpc>
                <a:spcPts val="4000"/>
              </a:lnSpc>
            </a:pPr>
            <a:r>
              <a:rPr lang="en-US" sz="2400" dirty="0" err="1"/>
              <a:t>Elkaar</a:t>
            </a:r>
            <a:r>
              <a:rPr lang="en-US" sz="2400" dirty="0"/>
              <a:t> </a:t>
            </a:r>
            <a:r>
              <a:rPr lang="en-US" sz="2400" dirty="0" err="1"/>
              <a:t>als</a:t>
            </a:r>
            <a:r>
              <a:rPr lang="en-US" sz="2400" dirty="0"/>
              <a:t> </a:t>
            </a:r>
            <a:r>
              <a:rPr lang="en-US" sz="2400" dirty="0" err="1"/>
              <a:t>beheerders</a:t>
            </a:r>
            <a:r>
              <a:rPr lang="en-US" sz="2400" dirty="0"/>
              <a:t> </a:t>
            </a:r>
            <a:r>
              <a:rPr lang="en-US" sz="2400" dirty="0" err="1"/>
              <a:t>helpen</a:t>
            </a:r>
            <a:r>
              <a:rPr lang="en-US" sz="2400" dirty="0"/>
              <a:t> </a:t>
            </a:r>
            <a:r>
              <a:rPr lang="en-US" sz="2400" dirty="0" err="1"/>
              <a:t>bij</a:t>
            </a:r>
            <a:r>
              <a:rPr lang="en-US" sz="2400" dirty="0"/>
              <a:t> het </a:t>
            </a:r>
            <a:r>
              <a:rPr lang="en-US" sz="2400" dirty="0" err="1"/>
              <a:t>maken</a:t>
            </a:r>
            <a:r>
              <a:rPr lang="en-US" sz="2400" dirty="0"/>
              <a:t> van </a:t>
            </a:r>
            <a:r>
              <a:rPr lang="en-US" sz="2400" dirty="0" err="1"/>
              <a:t>strategische</a:t>
            </a:r>
            <a:r>
              <a:rPr lang="en-US" sz="2400" dirty="0"/>
              <a:t> </a:t>
            </a:r>
            <a:r>
              <a:rPr lang="en-US" sz="2400" dirty="0" err="1"/>
              <a:t>keuzen</a:t>
            </a:r>
            <a:endParaRPr lang="en-US" sz="2400" dirty="0"/>
          </a:p>
        </p:txBody>
      </p:sp>
      <p:sp>
        <p:nvSpPr>
          <p:cNvPr id="29" name="Oval 2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Tijdelijke aanduiding voor inhoud 4" descr="Afbeelding met tekening&#10;&#10;Automatisch gegenereerde beschrijving">
            <a:extLst>
              <a:ext uri="{FF2B5EF4-FFF2-40B4-BE49-F238E27FC236}">
                <a16:creationId xmlns:a16="http://schemas.microsoft.com/office/drawing/2014/main" id="{E40A3532-D9E5-4FEE-986E-EF5A864AFF59}"/>
              </a:ext>
            </a:extLst>
          </p:cNvPr>
          <p:cNvPicPr>
            <a:picLocks noChangeAspect="1"/>
          </p:cNvPicPr>
          <p:nvPr/>
        </p:nvPicPr>
        <p:blipFill rotWithShape="1">
          <a:blip r:embed="rId3">
            <a:extLst>
              <a:ext uri="{28A0092B-C50C-407E-A947-70E740481C1C}">
                <a14:useLocalDpi xmlns:a14="http://schemas.microsoft.com/office/drawing/2010/main" val="0"/>
              </a:ext>
            </a:extLst>
          </a:blip>
          <a:srcRect l="24578" r="14059" b="-2"/>
          <a:stretch/>
        </p:blipFill>
        <p:spPr>
          <a:xfrm>
            <a:off x="7109962" y="1935914"/>
            <a:ext cx="4221597" cy="421550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26901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170BC8F-806B-430E-910F-AE2655D23428}"/>
              </a:ext>
            </a:extLst>
          </p:cNvPr>
          <p:cNvSpPr>
            <a:spLocks noGrp="1"/>
          </p:cNvSpPr>
          <p:nvPr>
            <p:ph type="title"/>
          </p:nvPr>
        </p:nvSpPr>
        <p:spPr>
          <a:xfrm>
            <a:off x="633456" y="486184"/>
            <a:ext cx="5397237" cy="1325563"/>
          </a:xfrm>
        </p:spPr>
        <p:txBody>
          <a:bodyPr>
            <a:normAutofit/>
          </a:bodyPr>
          <a:lstStyle/>
          <a:p>
            <a:r>
              <a:rPr lang="nl-NL"/>
              <a:t>Even voorstellen</a:t>
            </a:r>
            <a:endParaRPr lang="nl-NL" dirty="0"/>
          </a:p>
        </p:txBody>
      </p:sp>
      <p:sp>
        <p:nvSpPr>
          <p:cNvPr id="26" name="Content Placeholder 15">
            <a:extLst>
              <a:ext uri="{FF2B5EF4-FFF2-40B4-BE49-F238E27FC236}">
                <a16:creationId xmlns:a16="http://schemas.microsoft.com/office/drawing/2014/main" id="{A2FC91E8-F3AD-437F-82AD-52043E3AB9D3}"/>
              </a:ext>
            </a:extLst>
          </p:cNvPr>
          <p:cNvSpPr>
            <a:spLocks noGrp="1"/>
          </p:cNvSpPr>
          <p:nvPr>
            <p:ph idx="1"/>
          </p:nvPr>
        </p:nvSpPr>
        <p:spPr>
          <a:xfrm>
            <a:off x="633456" y="2854119"/>
            <a:ext cx="8017404" cy="4351338"/>
          </a:xfrm>
        </p:spPr>
        <p:txBody>
          <a:bodyPr>
            <a:normAutofit/>
          </a:bodyPr>
          <a:lstStyle/>
          <a:p>
            <a:pPr>
              <a:lnSpc>
                <a:spcPts val="4000"/>
              </a:lnSpc>
            </a:pPr>
            <a:r>
              <a:rPr lang="en-US" sz="2400" dirty="0"/>
              <a:t>Don Bezemer</a:t>
            </a:r>
          </a:p>
          <a:p>
            <a:pPr>
              <a:lnSpc>
                <a:spcPts val="4000"/>
              </a:lnSpc>
            </a:pPr>
            <a:r>
              <a:rPr lang="en-US" sz="2400" dirty="0"/>
              <a:t>Directeur DON Bureau</a:t>
            </a:r>
          </a:p>
          <a:p>
            <a:pPr>
              <a:lnSpc>
                <a:spcPts val="4000"/>
              </a:lnSpc>
            </a:pPr>
            <a:r>
              <a:rPr lang="en-US" sz="2400" dirty="0" err="1"/>
              <a:t>Bestuurslid</a:t>
            </a:r>
            <a:r>
              <a:rPr lang="en-US" sz="2400" dirty="0"/>
              <a:t> </a:t>
            </a:r>
            <a:r>
              <a:rPr lang="en-US" sz="2400" dirty="0" err="1"/>
              <a:t>Leerstoel</a:t>
            </a:r>
            <a:r>
              <a:rPr lang="en-US" sz="2400" dirty="0"/>
              <a:t> Managing Public Space</a:t>
            </a:r>
          </a:p>
          <a:p>
            <a:pPr>
              <a:lnSpc>
                <a:spcPts val="4000"/>
              </a:lnSpc>
            </a:pPr>
            <a:r>
              <a:rPr lang="en-US" sz="2400" dirty="0" err="1"/>
              <a:t>Bestuurslid</a:t>
            </a:r>
            <a:r>
              <a:rPr lang="en-US" sz="2400" dirty="0"/>
              <a:t> en </a:t>
            </a:r>
            <a:r>
              <a:rPr lang="en-US" sz="2400" dirty="0" err="1"/>
              <a:t>ontwikkelaar</a:t>
            </a:r>
            <a:r>
              <a:rPr lang="en-US" sz="2400" dirty="0"/>
              <a:t> </a:t>
            </a:r>
            <a:r>
              <a:rPr lang="en-US" sz="2400" dirty="0" err="1"/>
              <a:t>kennisportaal</a:t>
            </a:r>
            <a:r>
              <a:rPr lang="en-US" sz="2400" dirty="0"/>
              <a:t> iAMPro </a:t>
            </a:r>
          </a:p>
          <a:p>
            <a:pPr>
              <a:lnSpc>
                <a:spcPts val="4000"/>
              </a:lnSpc>
            </a:pPr>
            <a:r>
              <a:rPr lang="en-US" sz="2400" dirty="0" err="1"/>
              <a:t>Voorzitter</a:t>
            </a:r>
            <a:r>
              <a:rPr lang="en-US" sz="2400" dirty="0"/>
              <a:t> CEN TC319/WG11 – Maintenance</a:t>
            </a:r>
          </a:p>
          <a:p>
            <a:pPr>
              <a:lnSpc>
                <a:spcPts val="4000"/>
              </a:lnSpc>
            </a:pPr>
            <a:r>
              <a:rPr lang="en-US" sz="2400" dirty="0">
                <a:hlinkClick r:id="rId3"/>
              </a:rPr>
              <a:t>www.donbureau.nl</a:t>
            </a:r>
            <a:r>
              <a:rPr lang="en-US" sz="2400" dirty="0"/>
              <a:t> </a:t>
            </a:r>
          </a:p>
        </p:txBody>
      </p:sp>
      <p:pic>
        <p:nvPicPr>
          <p:cNvPr id="4" name="Afbeelding 3" descr="Afbeelding met potlood, tekening&#10;&#10;Automatisch gegenereerde beschrijving">
            <a:extLst>
              <a:ext uri="{FF2B5EF4-FFF2-40B4-BE49-F238E27FC236}">
                <a16:creationId xmlns:a16="http://schemas.microsoft.com/office/drawing/2014/main" id="{707D0A0D-7CEB-463C-93F4-BD0451056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100" y="598677"/>
            <a:ext cx="3443950" cy="273329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8" name="Freeform: Shape 3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persoon, man, kostuum, kleding&#10;&#10;Automatisch gegenereerde beschrijving">
            <a:extLst>
              <a:ext uri="{FF2B5EF4-FFF2-40B4-BE49-F238E27FC236}">
                <a16:creationId xmlns:a16="http://schemas.microsoft.com/office/drawing/2014/main" id="{0963326F-C92E-49E8-8173-793A35691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665" y="3365592"/>
            <a:ext cx="3538092" cy="353809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9" name="Arc 3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79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6618C-6357-40D5-8A89-A915277828AF}"/>
              </a:ext>
            </a:extLst>
          </p:cNvPr>
          <p:cNvSpPr>
            <a:spLocks noGrp="1"/>
          </p:cNvSpPr>
          <p:nvPr>
            <p:ph type="title"/>
          </p:nvPr>
        </p:nvSpPr>
        <p:spPr/>
        <p:txBody>
          <a:bodyPr/>
          <a:lstStyle/>
          <a:p>
            <a:r>
              <a:rPr lang="nl-NL" dirty="0"/>
              <a:t>In de overzichtelijke wereld</a:t>
            </a:r>
          </a:p>
        </p:txBody>
      </p:sp>
      <p:sp>
        <p:nvSpPr>
          <p:cNvPr id="4" name="Tijdelijke aanduiding voor inhoud 3">
            <a:extLst>
              <a:ext uri="{FF2B5EF4-FFF2-40B4-BE49-F238E27FC236}">
                <a16:creationId xmlns:a16="http://schemas.microsoft.com/office/drawing/2014/main" id="{C20FFE99-7DC9-4AD9-B190-08E292E0F5F9}"/>
              </a:ext>
            </a:extLst>
          </p:cNvPr>
          <p:cNvSpPr>
            <a:spLocks noGrp="1"/>
          </p:cNvSpPr>
          <p:nvPr>
            <p:ph sz="half" idx="1"/>
          </p:nvPr>
        </p:nvSpPr>
        <p:spPr>
          <a:xfrm>
            <a:off x="1913238" y="2340530"/>
            <a:ext cx="5181600" cy="4351338"/>
          </a:xfrm>
        </p:spPr>
        <p:txBody>
          <a:bodyPr/>
          <a:lstStyle/>
          <a:p>
            <a:r>
              <a:rPr lang="nl-NL" dirty="0"/>
              <a:t>Doelen Inrichting:</a:t>
            </a:r>
          </a:p>
        </p:txBody>
      </p:sp>
      <p:sp>
        <p:nvSpPr>
          <p:cNvPr id="5" name="Tijdelijke aanduiding voor inhoud 4">
            <a:extLst>
              <a:ext uri="{FF2B5EF4-FFF2-40B4-BE49-F238E27FC236}">
                <a16:creationId xmlns:a16="http://schemas.microsoft.com/office/drawing/2014/main" id="{B621DAD7-590C-4E8A-A5FE-AA9CD5A5E7B2}"/>
              </a:ext>
            </a:extLst>
          </p:cNvPr>
          <p:cNvSpPr>
            <a:spLocks noGrp="1"/>
          </p:cNvSpPr>
          <p:nvPr>
            <p:ph sz="half" idx="2"/>
          </p:nvPr>
        </p:nvSpPr>
        <p:spPr>
          <a:xfrm>
            <a:off x="7010400" y="2340530"/>
            <a:ext cx="5181600" cy="4351338"/>
          </a:xfrm>
        </p:spPr>
        <p:txBody>
          <a:bodyPr/>
          <a:lstStyle/>
          <a:p>
            <a:r>
              <a:rPr lang="nl-NL" dirty="0"/>
              <a:t>Doelen Beheer:</a:t>
            </a:r>
          </a:p>
        </p:txBody>
      </p:sp>
      <p:pic>
        <p:nvPicPr>
          <p:cNvPr id="8" name="Afbeelding 7">
            <a:extLst>
              <a:ext uri="{FF2B5EF4-FFF2-40B4-BE49-F238E27FC236}">
                <a16:creationId xmlns:a16="http://schemas.microsoft.com/office/drawing/2014/main" id="{2728C8B5-08FF-4C3C-81DF-B4FC8DB06620}"/>
              </a:ext>
            </a:extLst>
          </p:cNvPr>
          <p:cNvPicPr>
            <a:picLocks noChangeAspect="1"/>
          </p:cNvPicPr>
          <p:nvPr/>
        </p:nvPicPr>
        <p:blipFill>
          <a:blip r:embed="rId3"/>
          <a:stretch>
            <a:fillRect/>
          </a:stretch>
        </p:blipFill>
        <p:spPr>
          <a:xfrm>
            <a:off x="1552388" y="3325353"/>
            <a:ext cx="3992880" cy="1325880"/>
          </a:xfrm>
          <a:prstGeom prst="rect">
            <a:avLst/>
          </a:prstGeom>
        </p:spPr>
      </p:pic>
      <p:pic>
        <p:nvPicPr>
          <p:cNvPr id="9" name="Afbeelding 8">
            <a:extLst>
              <a:ext uri="{FF2B5EF4-FFF2-40B4-BE49-F238E27FC236}">
                <a16:creationId xmlns:a16="http://schemas.microsoft.com/office/drawing/2014/main" id="{B927B6DE-85F2-483E-85A6-677101E3AC33}"/>
              </a:ext>
            </a:extLst>
          </p:cNvPr>
          <p:cNvPicPr>
            <a:picLocks noChangeAspect="1"/>
          </p:cNvPicPr>
          <p:nvPr/>
        </p:nvPicPr>
        <p:blipFill>
          <a:blip r:embed="rId4"/>
          <a:stretch>
            <a:fillRect/>
          </a:stretch>
        </p:blipFill>
        <p:spPr>
          <a:xfrm>
            <a:off x="7208108" y="3325353"/>
            <a:ext cx="3992880" cy="1325880"/>
          </a:xfrm>
          <a:prstGeom prst="rect">
            <a:avLst/>
          </a:prstGeom>
        </p:spPr>
      </p:pic>
    </p:spTree>
    <p:extLst>
      <p:ext uri="{BB962C8B-B14F-4D97-AF65-F5344CB8AC3E}">
        <p14:creationId xmlns:p14="http://schemas.microsoft.com/office/powerpoint/2010/main" val="298858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E4016-DB93-499A-8D85-A9766D8C9155}"/>
              </a:ext>
            </a:extLst>
          </p:cNvPr>
          <p:cNvSpPr>
            <a:spLocks noGrp="1"/>
          </p:cNvSpPr>
          <p:nvPr>
            <p:ph type="title"/>
          </p:nvPr>
        </p:nvSpPr>
        <p:spPr/>
        <p:txBody>
          <a:bodyPr/>
          <a:lstStyle/>
          <a:p>
            <a:r>
              <a:rPr lang="nl-NL" dirty="0"/>
              <a:t>Rationeel beheer</a:t>
            </a:r>
          </a:p>
        </p:txBody>
      </p:sp>
      <p:pic>
        <p:nvPicPr>
          <p:cNvPr id="5" name="Tijdelijke aanduiding voor inhoud 4" descr="Afbeelding met object, zitten, lamp, wit&#10;&#10;Automatisch gegenereerde beschrijving">
            <a:extLst>
              <a:ext uri="{FF2B5EF4-FFF2-40B4-BE49-F238E27FC236}">
                <a16:creationId xmlns:a16="http://schemas.microsoft.com/office/drawing/2014/main" id="{A668F629-EE62-4EF5-B089-4D521F85ACE3}"/>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145138" y="163398"/>
            <a:ext cx="1844232" cy="1845157"/>
          </a:xfrm>
          <a:prstGeom prst="flowChartConnector">
            <a:avLst/>
          </a:prstGeom>
        </p:spPr>
      </p:pic>
      <p:pic>
        <p:nvPicPr>
          <p:cNvPr id="10" name="Afbeelding 9" descr="Afbeelding met object, donker, licht, lamp&#10;&#10;Automatisch gegenereerde beschrijving">
            <a:extLst>
              <a:ext uri="{FF2B5EF4-FFF2-40B4-BE49-F238E27FC236}">
                <a16:creationId xmlns:a16="http://schemas.microsoft.com/office/drawing/2014/main" id="{A62EBAD9-A32D-48FF-A30F-305356258F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43256" y="163398"/>
            <a:ext cx="1872978" cy="1872978"/>
          </a:xfrm>
          <a:prstGeom prst="flowChartConnector">
            <a:avLst/>
          </a:prstGeom>
        </p:spPr>
      </p:pic>
      <p:pic>
        <p:nvPicPr>
          <p:cNvPr id="12" name="Afbeelding 11" descr="Afbeelding met buiten, gebouw, gras, weg&#10;&#10;Automatisch gegenereerde beschrijving">
            <a:extLst>
              <a:ext uri="{FF2B5EF4-FFF2-40B4-BE49-F238E27FC236}">
                <a16:creationId xmlns:a16="http://schemas.microsoft.com/office/drawing/2014/main" id="{4A7DEE7C-6E0B-4E54-8E2F-272DF1E9DB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45138" y="2492511"/>
            <a:ext cx="1872978" cy="1872978"/>
          </a:xfrm>
          <a:prstGeom prst="flowChartConnector">
            <a:avLst/>
          </a:prstGeom>
        </p:spPr>
      </p:pic>
      <p:pic>
        <p:nvPicPr>
          <p:cNvPr id="14" name="Afbeelding 13" descr="Afbeelding met hek, bank, buiten, park&#10;&#10;Automatisch gegenereerde beschrijving">
            <a:extLst>
              <a:ext uri="{FF2B5EF4-FFF2-40B4-BE49-F238E27FC236}">
                <a16:creationId xmlns:a16="http://schemas.microsoft.com/office/drawing/2014/main" id="{DC75B726-EBE0-4C7E-A044-9498DA1204D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480821" y="4821622"/>
            <a:ext cx="1872979" cy="1872979"/>
          </a:xfrm>
          <a:prstGeom prst="flowChartConnector">
            <a:avLst/>
          </a:prstGeom>
        </p:spPr>
      </p:pic>
      <p:pic>
        <p:nvPicPr>
          <p:cNvPr id="16" name="Afbeelding 15">
            <a:extLst>
              <a:ext uri="{FF2B5EF4-FFF2-40B4-BE49-F238E27FC236}">
                <a16:creationId xmlns:a16="http://schemas.microsoft.com/office/drawing/2014/main" id="{10B5E9DB-E809-4EBC-9AE0-27B080E57A12}"/>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10563" t="7763" r="12138" b="21519"/>
          <a:stretch/>
        </p:blipFill>
        <p:spPr>
          <a:xfrm>
            <a:off x="1403638" y="1837677"/>
            <a:ext cx="750755" cy="686826"/>
          </a:xfrm>
          <a:prstGeom prst="rect">
            <a:avLst/>
          </a:prstGeom>
        </p:spPr>
      </p:pic>
      <p:pic>
        <p:nvPicPr>
          <p:cNvPr id="18" name="Afbeelding 17">
            <a:extLst>
              <a:ext uri="{FF2B5EF4-FFF2-40B4-BE49-F238E27FC236}">
                <a16:creationId xmlns:a16="http://schemas.microsoft.com/office/drawing/2014/main" id="{5C16C71F-1934-4CA9-AB75-B06A88A76672}"/>
              </a:ext>
            </a:extLst>
          </p:cNvPr>
          <p:cNvPicPr>
            <a:picLocks noChangeAspect="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l="8200" t="6751" r="8931" b="19662"/>
          <a:stretch/>
        </p:blipFill>
        <p:spPr>
          <a:xfrm>
            <a:off x="3208754" y="1901244"/>
            <a:ext cx="701881" cy="623259"/>
          </a:xfrm>
          <a:prstGeom prst="rect">
            <a:avLst/>
          </a:prstGeom>
        </p:spPr>
      </p:pic>
      <p:sp>
        <p:nvSpPr>
          <p:cNvPr id="19" name="Pijl: rechts 18">
            <a:extLst>
              <a:ext uri="{FF2B5EF4-FFF2-40B4-BE49-F238E27FC236}">
                <a16:creationId xmlns:a16="http://schemas.microsoft.com/office/drawing/2014/main" id="{FB35432F-59CC-4900-9DDB-4E147489EFC5}"/>
              </a:ext>
            </a:extLst>
          </p:cNvPr>
          <p:cNvSpPr/>
          <p:nvPr/>
        </p:nvSpPr>
        <p:spPr>
          <a:xfrm>
            <a:off x="7390626" y="945462"/>
            <a:ext cx="1446836" cy="301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rechts 19">
            <a:extLst>
              <a:ext uri="{FF2B5EF4-FFF2-40B4-BE49-F238E27FC236}">
                <a16:creationId xmlns:a16="http://schemas.microsoft.com/office/drawing/2014/main" id="{E5D6AD28-E8C3-4FB1-A920-250EF635AF66}"/>
              </a:ext>
            </a:extLst>
          </p:cNvPr>
          <p:cNvSpPr/>
          <p:nvPr/>
        </p:nvSpPr>
        <p:spPr>
          <a:xfrm>
            <a:off x="7390626" y="3278137"/>
            <a:ext cx="1446836" cy="301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 rechts 20">
            <a:extLst>
              <a:ext uri="{FF2B5EF4-FFF2-40B4-BE49-F238E27FC236}">
                <a16:creationId xmlns:a16="http://schemas.microsoft.com/office/drawing/2014/main" id="{61068B3F-CEAA-49A3-9865-5B14E33F518B}"/>
              </a:ext>
            </a:extLst>
          </p:cNvPr>
          <p:cNvSpPr/>
          <p:nvPr/>
        </p:nvSpPr>
        <p:spPr>
          <a:xfrm>
            <a:off x="2288406" y="2007899"/>
            <a:ext cx="786335" cy="26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buiten, persoon, auto, gebouw&#10;&#10;Automatisch gegenereerde beschrijving">
            <a:extLst>
              <a:ext uri="{FF2B5EF4-FFF2-40B4-BE49-F238E27FC236}">
                <a16:creationId xmlns:a16="http://schemas.microsoft.com/office/drawing/2014/main" id="{5BF7C84E-467B-43FF-9B83-960EFC9EF81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38248" y="2492510"/>
            <a:ext cx="1872979" cy="1872979"/>
          </a:xfrm>
          <a:prstGeom prst="flowChartConnector">
            <a:avLst/>
          </a:prstGeom>
        </p:spPr>
      </p:pic>
      <p:pic>
        <p:nvPicPr>
          <p:cNvPr id="25" name="Afbeelding 24" descr="Afbeelding met muziek, rij, houten, zitten&#10;&#10;Automatisch gegenereerde beschrijving">
            <a:extLst>
              <a:ext uri="{FF2B5EF4-FFF2-40B4-BE49-F238E27FC236}">
                <a16:creationId xmlns:a16="http://schemas.microsoft.com/office/drawing/2014/main" id="{0212069C-9736-4BC4-891B-9AD862DD053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147117" y="4821623"/>
            <a:ext cx="1897766" cy="1872979"/>
          </a:xfrm>
          <a:prstGeom prst="flowChartConnector">
            <a:avLst/>
          </a:prstGeom>
        </p:spPr>
      </p:pic>
      <p:sp>
        <p:nvSpPr>
          <p:cNvPr id="26" name="Pijl: rechts 25">
            <a:extLst>
              <a:ext uri="{FF2B5EF4-FFF2-40B4-BE49-F238E27FC236}">
                <a16:creationId xmlns:a16="http://schemas.microsoft.com/office/drawing/2014/main" id="{26F517DB-43B2-4539-A2C7-2043C0AF0B38}"/>
              </a:ext>
            </a:extLst>
          </p:cNvPr>
          <p:cNvSpPr/>
          <p:nvPr/>
        </p:nvSpPr>
        <p:spPr>
          <a:xfrm>
            <a:off x="7390626" y="5610812"/>
            <a:ext cx="1446836" cy="301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611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F7575-AD34-4903-BF60-A8DA1C826C12}"/>
              </a:ext>
            </a:extLst>
          </p:cNvPr>
          <p:cNvSpPr>
            <a:spLocks noGrp="1"/>
          </p:cNvSpPr>
          <p:nvPr>
            <p:ph type="title"/>
          </p:nvPr>
        </p:nvSpPr>
        <p:spPr/>
        <p:txBody>
          <a:bodyPr/>
          <a:lstStyle/>
          <a:p>
            <a:r>
              <a:rPr lang="nl-NL" dirty="0"/>
              <a:t>Informatiemanagement</a:t>
            </a:r>
          </a:p>
        </p:txBody>
      </p:sp>
      <p:pic>
        <p:nvPicPr>
          <p:cNvPr id="5" name="Tijdelijke aanduiding voor inhoud 4" descr="Afbeelding met monitor, foto, scherm, klok&#10;&#10;Automatisch gegenereerde beschrijving">
            <a:extLst>
              <a:ext uri="{FF2B5EF4-FFF2-40B4-BE49-F238E27FC236}">
                <a16:creationId xmlns:a16="http://schemas.microsoft.com/office/drawing/2014/main" id="{2A6D32C2-BDC7-4B0F-BF3B-7B1526B302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7549" y="2248510"/>
            <a:ext cx="3032602" cy="1705839"/>
          </a:xfrm>
        </p:spPr>
      </p:pic>
      <p:pic>
        <p:nvPicPr>
          <p:cNvPr id="7" name="Afbeelding 6" descr="Afbeelding met tekst&#10;&#10;Automatisch gegenereerde beschrijving">
            <a:extLst>
              <a:ext uri="{FF2B5EF4-FFF2-40B4-BE49-F238E27FC236}">
                <a16:creationId xmlns:a16="http://schemas.microsoft.com/office/drawing/2014/main" id="{657026A3-E793-4FF2-B2C0-763039712ED3}"/>
              </a:ext>
            </a:extLst>
          </p:cNvPr>
          <p:cNvPicPr>
            <a:picLocks noChangeAspect="1"/>
          </p:cNvPicPr>
          <p:nvPr/>
        </p:nvPicPr>
        <p:blipFill rotWithShape="1">
          <a:blip r:embed="rId4">
            <a:extLst>
              <a:ext uri="{28A0092B-C50C-407E-A947-70E740481C1C}">
                <a14:useLocalDpi xmlns:a14="http://schemas.microsoft.com/office/drawing/2010/main" val="0"/>
              </a:ext>
            </a:extLst>
          </a:blip>
          <a:srcRect t="11957" b="18377"/>
          <a:stretch/>
        </p:blipFill>
        <p:spPr>
          <a:xfrm>
            <a:off x="838200" y="2122880"/>
            <a:ext cx="2458717" cy="1831469"/>
          </a:xfrm>
          <a:prstGeom prst="rect">
            <a:avLst/>
          </a:prstGeom>
        </p:spPr>
      </p:pic>
      <p:pic>
        <p:nvPicPr>
          <p:cNvPr id="10" name="Afbeelding 9" descr="Afbeelding met schermafbeelding&#10;&#10;Automatisch gegenereerde beschrijving">
            <a:extLst>
              <a:ext uri="{FF2B5EF4-FFF2-40B4-BE49-F238E27FC236}">
                <a16:creationId xmlns:a16="http://schemas.microsoft.com/office/drawing/2014/main" id="{F0B92344-BAAE-4FBF-A79C-8348C5040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783" y="2248591"/>
            <a:ext cx="3623852" cy="1705758"/>
          </a:xfrm>
          <a:prstGeom prst="rect">
            <a:avLst/>
          </a:prstGeom>
        </p:spPr>
      </p:pic>
      <p:sp>
        <p:nvSpPr>
          <p:cNvPr id="11" name="Tekstvak 10">
            <a:extLst>
              <a:ext uri="{FF2B5EF4-FFF2-40B4-BE49-F238E27FC236}">
                <a16:creationId xmlns:a16="http://schemas.microsoft.com/office/drawing/2014/main" id="{256F73E9-77E9-4D8C-8ECA-C77707A8DDF6}"/>
              </a:ext>
            </a:extLst>
          </p:cNvPr>
          <p:cNvSpPr txBox="1"/>
          <p:nvPr/>
        </p:nvSpPr>
        <p:spPr>
          <a:xfrm>
            <a:off x="937549" y="4780344"/>
            <a:ext cx="2458717" cy="369332"/>
          </a:xfrm>
          <a:prstGeom prst="rect">
            <a:avLst/>
          </a:prstGeom>
          <a:noFill/>
        </p:spPr>
        <p:txBody>
          <a:bodyPr wrap="square" rtlCol="0">
            <a:spAutoFit/>
          </a:bodyPr>
          <a:lstStyle/>
          <a:p>
            <a:pPr algn="ctr"/>
            <a:r>
              <a:rPr lang="nl-NL" dirty="0"/>
              <a:t>GIS</a:t>
            </a:r>
          </a:p>
        </p:txBody>
      </p:sp>
      <p:sp>
        <p:nvSpPr>
          <p:cNvPr id="12" name="Tekstvak 11">
            <a:extLst>
              <a:ext uri="{FF2B5EF4-FFF2-40B4-BE49-F238E27FC236}">
                <a16:creationId xmlns:a16="http://schemas.microsoft.com/office/drawing/2014/main" id="{CD700DBD-CB39-4EA0-9BB2-F6524F120FF0}"/>
              </a:ext>
            </a:extLst>
          </p:cNvPr>
          <p:cNvSpPr txBox="1"/>
          <p:nvPr/>
        </p:nvSpPr>
        <p:spPr>
          <a:xfrm>
            <a:off x="7682757" y="4780344"/>
            <a:ext cx="4146569" cy="646331"/>
          </a:xfrm>
          <a:prstGeom prst="rect">
            <a:avLst/>
          </a:prstGeom>
          <a:noFill/>
        </p:spPr>
        <p:txBody>
          <a:bodyPr wrap="square" rtlCol="0">
            <a:spAutoFit/>
          </a:bodyPr>
          <a:lstStyle/>
          <a:p>
            <a:pPr algn="ctr"/>
            <a:r>
              <a:rPr lang="nl-NL" dirty="0"/>
              <a:t>Onderhoudsmanagementsysteem (OMS)</a:t>
            </a:r>
          </a:p>
        </p:txBody>
      </p:sp>
      <p:sp>
        <p:nvSpPr>
          <p:cNvPr id="13" name="Tekstvak 12">
            <a:extLst>
              <a:ext uri="{FF2B5EF4-FFF2-40B4-BE49-F238E27FC236}">
                <a16:creationId xmlns:a16="http://schemas.microsoft.com/office/drawing/2014/main" id="{217E4ED4-17FE-4169-9BC5-FB6709AF2ED6}"/>
              </a:ext>
            </a:extLst>
          </p:cNvPr>
          <p:cNvSpPr txBox="1"/>
          <p:nvPr/>
        </p:nvSpPr>
        <p:spPr>
          <a:xfrm>
            <a:off x="3723281" y="4780343"/>
            <a:ext cx="3671042" cy="646331"/>
          </a:xfrm>
          <a:prstGeom prst="rect">
            <a:avLst/>
          </a:prstGeom>
          <a:noFill/>
        </p:spPr>
        <p:txBody>
          <a:bodyPr wrap="square" rtlCol="0">
            <a:spAutoFit/>
          </a:bodyPr>
          <a:lstStyle/>
          <a:p>
            <a:pPr algn="ctr"/>
            <a:r>
              <a:rPr lang="nl-NL" dirty="0"/>
              <a:t>Beheermanagementsysteem (BMS)</a:t>
            </a:r>
          </a:p>
        </p:txBody>
      </p:sp>
      <p:sp>
        <p:nvSpPr>
          <p:cNvPr id="14" name="Tekstvak 13">
            <a:extLst>
              <a:ext uri="{FF2B5EF4-FFF2-40B4-BE49-F238E27FC236}">
                <a16:creationId xmlns:a16="http://schemas.microsoft.com/office/drawing/2014/main" id="{6A67015A-9653-4001-9184-CE5654CC05D7}"/>
              </a:ext>
            </a:extLst>
          </p:cNvPr>
          <p:cNvSpPr txBox="1"/>
          <p:nvPr/>
        </p:nvSpPr>
        <p:spPr>
          <a:xfrm>
            <a:off x="1689965" y="5991058"/>
            <a:ext cx="7535058" cy="523220"/>
          </a:xfrm>
          <a:prstGeom prst="rect">
            <a:avLst/>
          </a:prstGeom>
          <a:noFill/>
        </p:spPr>
        <p:txBody>
          <a:bodyPr wrap="square" rtlCol="0">
            <a:spAutoFit/>
          </a:bodyPr>
          <a:lstStyle/>
          <a:p>
            <a:pPr algn="ctr"/>
            <a:r>
              <a:rPr lang="nl-NL" sz="2800" dirty="0">
                <a:solidFill>
                  <a:schemeClr val="accent4">
                    <a:lumMod val="75000"/>
                  </a:schemeClr>
                </a:solidFill>
              </a:rPr>
              <a:t>Dit is géén assetmanagement</a:t>
            </a:r>
          </a:p>
        </p:txBody>
      </p:sp>
      <p:sp>
        <p:nvSpPr>
          <p:cNvPr id="15" name="Tekstballon: ovaal 14">
            <a:extLst>
              <a:ext uri="{FF2B5EF4-FFF2-40B4-BE49-F238E27FC236}">
                <a16:creationId xmlns:a16="http://schemas.microsoft.com/office/drawing/2014/main" id="{7C6CFAE7-F40A-4894-9E55-2933B0C8076A}"/>
              </a:ext>
            </a:extLst>
          </p:cNvPr>
          <p:cNvSpPr/>
          <p:nvPr/>
        </p:nvSpPr>
        <p:spPr>
          <a:xfrm>
            <a:off x="8566230" y="5838763"/>
            <a:ext cx="3263096" cy="646331"/>
          </a:xfrm>
          <a:prstGeom prst="wedgeEllipseCallout">
            <a:avLst>
              <a:gd name="adj1" fmla="val -68111"/>
              <a:gd name="adj2" fmla="val 159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Maar wel een belangrijk onderdeel ervan</a:t>
            </a:r>
          </a:p>
        </p:txBody>
      </p:sp>
    </p:spTree>
    <p:extLst>
      <p:ext uri="{BB962C8B-B14F-4D97-AF65-F5344CB8AC3E}">
        <p14:creationId xmlns:p14="http://schemas.microsoft.com/office/powerpoint/2010/main" val="226652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uiten, gebouw, straat, vrachtwagen&#10;&#10;Automatisch gegenereerde beschrijving">
            <a:extLst>
              <a:ext uri="{FF2B5EF4-FFF2-40B4-BE49-F238E27FC236}">
                <a16:creationId xmlns:a16="http://schemas.microsoft.com/office/drawing/2014/main" id="{F8991D6E-5F6A-47CA-ABCE-88DAE1A99BA8}"/>
              </a:ext>
            </a:extLst>
          </p:cNvPr>
          <p:cNvPicPr>
            <a:picLocks noChangeAspect="1"/>
          </p:cNvPicPr>
          <p:nvPr/>
        </p:nvPicPr>
        <p:blipFill rotWithShape="1">
          <a:blip r:embed="rId3">
            <a:extLst>
              <a:ext uri="{28A0092B-C50C-407E-A947-70E740481C1C}">
                <a14:useLocalDpi xmlns:a14="http://schemas.microsoft.com/office/drawing/2010/main" val="0"/>
              </a:ext>
            </a:extLst>
          </a:blip>
          <a:srcRect l="10495" r="30409"/>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8C01BA-4937-4DD3-8149-01C1E93ED5D2}"/>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800" kern="1200">
                <a:solidFill>
                  <a:schemeClr val="bg1"/>
                </a:solidFill>
                <a:latin typeface="+mj-lt"/>
                <a:ea typeface="+mj-ea"/>
                <a:cs typeface="+mj-cs"/>
              </a:rPr>
              <a:t>Wat is assetmanagement dan wel?</a:t>
            </a:r>
          </a:p>
        </p:txBody>
      </p:sp>
      <p:sp>
        <p:nvSpPr>
          <p:cNvPr id="3" name="Tijdelijke aanduiding voor inhoud 2">
            <a:extLst>
              <a:ext uri="{FF2B5EF4-FFF2-40B4-BE49-F238E27FC236}">
                <a16:creationId xmlns:a16="http://schemas.microsoft.com/office/drawing/2014/main" id="{6B9D2DFE-4237-4BA9-878E-97BDD1DA6583}"/>
              </a:ext>
            </a:extLst>
          </p:cNvPr>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kern="1200">
                <a:solidFill>
                  <a:schemeClr val="bg1"/>
                </a:solidFill>
                <a:latin typeface="+mn-lt"/>
                <a:ea typeface="+mn-ea"/>
                <a:cs typeface="+mn-cs"/>
              </a:rPr>
              <a:t>Hulpmiddel in een onoverzichtelijke wereld</a:t>
            </a:r>
          </a:p>
        </p:txBody>
      </p:sp>
    </p:spTree>
    <p:extLst>
      <p:ext uri="{BB962C8B-B14F-4D97-AF65-F5344CB8AC3E}">
        <p14:creationId xmlns:p14="http://schemas.microsoft.com/office/powerpoint/2010/main" val="22057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D5B1E7-9C4E-408B-ABE2-BA8CF89F2B2C}"/>
              </a:ext>
            </a:extLst>
          </p:cNvPr>
          <p:cNvSpPr>
            <a:spLocks noGrp="1"/>
          </p:cNvSpPr>
          <p:nvPr>
            <p:ph type="title"/>
          </p:nvPr>
        </p:nvSpPr>
        <p:spPr>
          <a:xfrm>
            <a:off x="838200" y="365125"/>
            <a:ext cx="5387502" cy="1325563"/>
          </a:xfrm>
        </p:spPr>
        <p:txBody>
          <a:bodyPr>
            <a:normAutofit/>
          </a:bodyPr>
          <a:lstStyle/>
          <a:p>
            <a:r>
              <a:rPr lang="nl-NL" dirty="0"/>
              <a:t>Hond krijgt stroomstoot</a:t>
            </a:r>
          </a:p>
        </p:txBody>
      </p:sp>
      <p:sp>
        <p:nvSpPr>
          <p:cNvPr id="9" name="Content Placeholder 8">
            <a:extLst>
              <a:ext uri="{FF2B5EF4-FFF2-40B4-BE49-F238E27FC236}">
                <a16:creationId xmlns:a16="http://schemas.microsoft.com/office/drawing/2014/main" id="{2E88852A-B081-41D2-A47A-4E432C50ED86}"/>
              </a:ext>
            </a:extLst>
          </p:cNvPr>
          <p:cNvSpPr>
            <a:spLocks noGrp="1"/>
          </p:cNvSpPr>
          <p:nvPr>
            <p:ph idx="1"/>
          </p:nvPr>
        </p:nvSpPr>
        <p:spPr>
          <a:xfrm>
            <a:off x="838200" y="1825625"/>
            <a:ext cx="5387502" cy="4351338"/>
          </a:xfrm>
        </p:spPr>
        <p:txBody>
          <a:bodyPr>
            <a:normAutofit/>
          </a:bodyPr>
          <a:lstStyle/>
          <a:p>
            <a:r>
              <a:rPr lang="en-US" dirty="0" err="1"/>
              <a:t>Aarding</a:t>
            </a:r>
            <a:r>
              <a:rPr lang="en-US" dirty="0"/>
              <a:t> </a:t>
            </a:r>
            <a:r>
              <a:rPr lang="en-US" dirty="0" err="1"/>
              <a:t>voldoet</a:t>
            </a:r>
            <a:r>
              <a:rPr lang="en-US" dirty="0"/>
              <a:t> </a:t>
            </a:r>
            <a:r>
              <a:rPr lang="en-US" dirty="0" err="1"/>
              <a:t>niet</a:t>
            </a:r>
            <a:r>
              <a:rPr lang="en-US" dirty="0"/>
              <a:t> </a:t>
            </a:r>
            <a:r>
              <a:rPr lang="en-US" dirty="0" err="1"/>
              <a:t>aan</a:t>
            </a:r>
            <a:r>
              <a:rPr lang="en-US" dirty="0"/>
              <a:t> wet- en </a:t>
            </a:r>
            <a:r>
              <a:rPr lang="en-US" dirty="0" err="1"/>
              <a:t>regelgeving</a:t>
            </a:r>
            <a:endParaRPr lang="en-US" dirty="0"/>
          </a:p>
          <a:p>
            <a:r>
              <a:rPr lang="en-US" dirty="0"/>
              <a:t>Wie is </a:t>
            </a:r>
            <a:r>
              <a:rPr lang="en-US" dirty="0" err="1"/>
              <a:t>verantwoordelijk</a:t>
            </a:r>
            <a:r>
              <a:rPr lang="en-US" dirty="0"/>
              <a:t>?</a:t>
            </a:r>
          </a:p>
          <a:p>
            <a:pPr>
              <a:lnSpc>
                <a:spcPts val="4000"/>
              </a:lnSpc>
            </a:pPr>
            <a:r>
              <a:rPr lang="en-US" dirty="0"/>
              <a:t>Hoe </a:t>
            </a:r>
            <a:r>
              <a:rPr lang="en-US" dirty="0" err="1"/>
              <a:t>groot</a:t>
            </a:r>
            <a:r>
              <a:rPr lang="en-US" dirty="0"/>
              <a:t> </a:t>
            </a:r>
            <a:r>
              <a:rPr lang="en-US" dirty="0" err="1"/>
              <a:t>zijn</a:t>
            </a:r>
            <a:r>
              <a:rPr lang="en-US" dirty="0"/>
              <a:t> de </a:t>
            </a:r>
            <a:r>
              <a:rPr lang="en-US" dirty="0" err="1"/>
              <a:t>risico’s</a:t>
            </a:r>
            <a:r>
              <a:rPr lang="en-US" dirty="0"/>
              <a:t>?</a:t>
            </a:r>
          </a:p>
          <a:p>
            <a:r>
              <a:rPr lang="en-US" dirty="0"/>
              <a:t>Wat te </a:t>
            </a:r>
            <a:r>
              <a:rPr lang="en-US" dirty="0" err="1"/>
              <a:t>doen</a:t>
            </a:r>
            <a:r>
              <a:rPr lang="en-US" dirty="0"/>
              <a:t>?</a:t>
            </a:r>
          </a:p>
        </p:txBody>
      </p:sp>
      <p:pic>
        <p:nvPicPr>
          <p:cNvPr id="5" name="Tijdelijke aanduiding voor inhoud 4" descr="Afbeelding met buiten, weg, gebouw, straat&#10;&#10;Automatisch gegenereerde beschrijving">
            <a:extLst>
              <a:ext uri="{FF2B5EF4-FFF2-40B4-BE49-F238E27FC236}">
                <a16:creationId xmlns:a16="http://schemas.microsoft.com/office/drawing/2014/main" id="{4E91778D-4F93-4050-89A1-9798719AA92D}"/>
              </a:ext>
            </a:extLst>
          </p:cNvPr>
          <p:cNvPicPr>
            <a:picLocks noChangeAspect="1"/>
          </p:cNvPicPr>
          <p:nvPr/>
        </p:nvPicPr>
        <p:blipFill rotWithShape="1">
          <a:blip r:embed="rId3">
            <a:extLst>
              <a:ext uri="{28A0092B-C50C-407E-A947-70E740481C1C}">
                <a14:useLocalDpi xmlns:a14="http://schemas.microsoft.com/office/drawing/2010/main" val="0"/>
              </a:ext>
            </a:extLst>
          </a:blip>
          <a:srcRect l="30430" r="16993" b="-2"/>
          <a:stretch/>
        </p:blipFill>
        <p:spPr>
          <a:xfrm>
            <a:off x="6621294" y="1461670"/>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4" name="Oval 1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77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8C3CEE7-32B8-4F61-BE89-FE7D6ABAE7FE}"/>
              </a:ext>
            </a:extLst>
          </p:cNvPr>
          <p:cNvSpPr>
            <a:spLocks noGrp="1"/>
          </p:cNvSpPr>
          <p:nvPr>
            <p:ph type="title"/>
          </p:nvPr>
        </p:nvSpPr>
        <p:spPr>
          <a:xfrm>
            <a:off x="838200" y="365125"/>
            <a:ext cx="5387502" cy="1325563"/>
          </a:xfrm>
        </p:spPr>
        <p:txBody>
          <a:bodyPr>
            <a:normAutofit/>
          </a:bodyPr>
          <a:lstStyle/>
          <a:p>
            <a:r>
              <a:rPr lang="nl-NL" sz="4100" dirty="0"/>
              <a:t>Achterstallig onderhoud</a:t>
            </a:r>
          </a:p>
        </p:txBody>
      </p:sp>
      <p:sp>
        <p:nvSpPr>
          <p:cNvPr id="9" name="Content Placeholder 8">
            <a:extLst>
              <a:ext uri="{FF2B5EF4-FFF2-40B4-BE49-F238E27FC236}">
                <a16:creationId xmlns:a16="http://schemas.microsoft.com/office/drawing/2014/main" id="{E42F87A7-CAC9-4EBB-ACC6-2404C8C36DAB}"/>
              </a:ext>
            </a:extLst>
          </p:cNvPr>
          <p:cNvSpPr>
            <a:spLocks noGrp="1"/>
          </p:cNvSpPr>
          <p:nvPr>
            <p:ph idx="1"/>
          </p:nvPr>
        </p:nvSpPr>
        <p:spPr>
          <a:xfrm>
            <a:off x="838200" y="1825625"/>
            <a:ext cx="5387502" cy="4351338"/>
          </a:xfrm>
        </p:spPr>
        <p:txBody>
          <a:bodyPr>
            <a:normAutofit/>
          </a:bodyPr>
          <a:lstStyle/>
          <a:p>
            <a:pPr>
              <a:lnSpc>
                <a:spcPts val="4000"/>
              </a:lnSpc>
            </a:pPr>
            <a:r>
              <a:rPr lang="en-US" dirty="0" err="1"/>
              <a:t>Waar</a:t>
            </a:r>
            <a:r>
              <a:rPr lang="en-US" dirty="0"/>
              <a:t> </a:t>
            </a:r>
            <a:r>
              <a:rPr lang="en-US" dirty="0" err="1"/>
              <a:t>zitten</a:t>
            </a:r>
            <a:r>
              <a:rPr lang="en-US" dirty="0"/>
              <a:t> de </a:t>
            </a:r>
            <a:r>
              <a:rPr lang="en-US" dirty="0" err="1"/>
              <a:t>grootste</a:t>
            </a:r>
            <a:r>
              <a:rPr lang="en-US" dirty="0"/>
              <a:t> </a:t>
            </a:r>
            <a:r>
              <a:rPr lang="en-US" dirty="0" err="1"/>
              <a:t>risico’s</a:t>
            </a:r>
            <a:r>
              <a:rPr lang="en-US" dirty="0"/>
              <a:t>?</a:t>
            </a:r>
          </a:p>
          <a:p>
            <a:pPr>
              <a:lnSpc>
                <a:spcPts val="4000"/>
              </a:lnSpc>
            </a:pPr>
            <a:r>
              <a:rPr lang="en-US" dirty="0" err="1"/>
              <a:t>Welke</a:t>
            </a:r>
            <a:r>
              <a:rPr lang="en-US" dirty="0"/>
              <a:t> </a:t>
            </a:r>
            <a:r>
              <a:rPr lang="en-US" dirty="0" err="1"/>
              <a:t>afwegingscriteria</a:t>
            </a:r>
            <a:r>
              <a:rPr lang="en-US" dirty="0"/>
              <a:t> </a:t>
            </a:r>
            <a:r>
              <a:rPr lang="en-US" dirty="0" err="1"/>
              <a:t>gebruik</a:t>
            </a:r>
            <a:r>
              <a:rPr lang="en-US" dirty="0"/>
              <a:t> je om de </a:t>
            </a:r>
            <a:r>
              <a:rPr lang="en-US" dirty="0" err="1"/>
              <a:t>risico’s</a:t>
            </a:r>
            <a:r>
              <a:rPr lang="en-US" dirty="0"/>
              <a:t> te </a:t>
            </a:r>
            <a:r>
              <a:rPr lang="en-US" dirty="0" err="1"/>
              <a:t>bepalen</a:t>
            </a:r>
            <a:endParaRPr lang="en-US" dirty="0"/>
          </a:p>
          <a:p>
            <a:pPr>
              <a:lnSpc>
                <a:spcPts val="4000"/>
              </a:lnSpc>
            </a:pPr>
            <a:r>
              <a:rPr lang="en-US" dirty="0"/>
              <a:t>Wat </a:t>
            </a:r>
            <a:r>
              <a:rPr lang="en-US" dirty="0" err="1"/>
              <a:t>komt</a:t>
            </a:r>
            <a:r>
              <a:rPr lang="en-US" dirty="0"/>
              <a:t> </a:t>
            </a:r>
            <a:r>
              <a:rPr lang="en-US" dirty="0" err="1"/>
              <a:t>bovenaan</a:t>
            </a:r>
            <a:r>
              <a:rPr lang="en-US" dirty="0"/>
              <a:t> in de planning?</a:t>
            </a:r>
          </a:p>
        </p:txBody>
      </p:sp>
      <p:pic>
        <p:nvPicPr>
          <p:cNvPr id="5" name="Tijdelijke aanduiding voor inhoud 4" descr="Afbeelding met buiten, gras, zitten, staand&#10;&#10;Automatisch gegenereerde beschrijving">
            <a:extLst>
              <a:ext uri="{FF2B5EF4-FFF2-40B4-BE49-F238E27FC236}">
                <a16:creationId xmlns:a16="http://schemas.microsoft.com/office/drawing/2014/main" id="{5E838317-21D4-4431-9EFD-E9EFC2B19B89}"/>
              </a:ext>
            </a:extLst>
          </p:cNvPr>
          <p:cNvPicPr>
            <a:picLocks noChangeAspect="1"/>
          </p:cNvPicPr>
          <p:nvPr/>
        </p:nvPicPr>
        <p:blipFill rotWithShape="1">
          <a:blip r:embed="rId3">
            <a:extLst>
              <a:ext uri="{28A0092B-C50C-407E-A947-70E740481C1C}">
                <a14:useLocalDpi xmlns:a14="http://schemas.microsoft.com/office/drawing/2010/main" val="0"/>
              </a:ext>
            </a:extLst>
          </a:blip>
          <a:srcRect l="4459" r="36454"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4" name="Oval 1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9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040A34B-3B5D-42D0-A5A4-EE631F8246CB}"/>
              </a:ext>
            </a:extLst>
          </p:cNvPr>
          <p:cNvSpPr>
            <a:spLocks noGrp="1"/>
          </p:cNvSpPr>
          <p:nvPr>
            <p:ph type="title"/>
          </p:nvPr>
        </p:nvSpPr>
        <p:spPr>
          <a:xfrm>
            <a:off x="838200" y="365125"/>
            <a:ext cx="5387502" cy="1325563"/>
          </a:xfrm>
        </p:spPr>
        <p:txBody>
          <a:bodyPr>
            <a:normAutofit/>
          </a:bodyPr>
          <a:lstStyle/>
          <a:p>
            <a:r>
              <a:rPr lang="nl-NL" dirty="0"/>
              <a:t>Moderne verlichting steeds complexer</a:t>
            </a:r>
          </a:p>
        </p:txBody>
      </p:sp>
      <p:sp>
        <p:nvSpPr>
          <p:cNvPr id="9" name="Content Placeholder 8">
            <a:extLst>
              <a:ext uri="{FF2B5EF4-FFF2-40B4-BE49-F238E27FC236}">
                <a16:creationId xmlns:a16="http://schemas.microsoft.com/office/drawing/2014/main" id="{882D61A5-A5A2-4416-AC81-C5BD10FC68F5}"/>
              </a:ext>
            </a:extLst>
          </p:cNvPr>
          <p:cNvSpPr>
            <a:spLocks noGrp="1"/>
          </p:cNvSpPr>
          <p:nvPr>
            <p:ph idx="1"/>
          </p:nvPr>
        </p:nvSpPr>
        <p:spPr>
          <a:xfrm>
            <a:off x="838200" y="1825625"/>
            <a:ext cx="5387502" cy="4351338"/>
          </a:xfrm>
        </p:spPr>
        <p:txBody>
          <a:bodyPr>
            <a:normAutofit fontScale="77500" lnSpcReduction="20000"/>
          </a:bodyPr>
          <a:lstStyle/>
          <a:p>
            <a:pPr>
              <a:lnSpc>
                <a:spcPts val="4000"/>
              </a:lnSpc>
            </a:pPr>
            <a:r>
              <a:rPr lang="nl-NL" dirty="0"/>
              <a:t>Drivers, controllers, sensoren, dimsystemen en besturingssoftware</a:t>
            </a:r>
          </a:p>
          <a:p>
            <a:pPr>
              <a:lnSpc>
                <a:spcPts val="4000"/>
              </a:lnSpc>
            </a:pPr>
            <a:r>
              <a:rPr lang="nl-NL" dirty="0"/>
              <a:t>Hoe blijf je bij?</a:t>
            </a:r>
          </a:p>
          <a:p>
            <a:pPr>
              <a:lnSpc>
                <a:spcPts val="4000"/>
              </a:lnSpc>
            </a:pPr>
            <a:r>
              <a:rPr lang="nl-NL" dirty="0"/>
              <a:t>Samenwerken met andere overheden?</a:t>
            </a:r>
          </a:p>
          <a:p>
            <a:pPr>
              <a:lnSpc>
                <a:spcPts val="4000"/>
              </a:lnSpc>
            </a:pPr>
            <a:r>
              <a:rPr lang="nl-NL" dirty="0"/>
              <a:t>Welke afspraken maak je?</a:t>
            </a:r>
          </a:p>
          <a:p>
            <a:pPr>
              <a:lnSpc>
                <a:spcPts val="4000"/>
              </a:lnSpc>
            </a:pPr>
            <a:r>
              <a:rPr lang="nl-NL" dirty="0"/>
              <a:t>Welke beheerstrategieën hanteer je?</a:t>
            </a:r>
          </a:p>
          <a:p>
            <a:pPr>
              <a:lnSpc>
                <a:spcPts val="4000"/>
              </a:lnSpc>
            </a:pPr>
            <a:endParaRPr lang="en-US" dirty="0"/>
          </a:p>
        </p:txBody>
      </p:sp>
      <p:pic>
        <p:nvPicPr>
          <p:cNvPr id="5" name="Tijdelijke aanduiding voor inhoud 4" descr="Afbeelding met buiten, gebouw, straat, huis&#10;&#10;Automatisch gegenereerde beschrijving">
            <a:extLst>
              <a:ext uri="{FF2B5EF4-FFF2-40B4-BE49-F238E27FC236}">
                <a16:creationId xmlns:a16="http://schemas.microsoft.com/office/drawing/2014/main" id="{1B4806BD-BB89-48E7-8B80-EF2711F62709}"/>
              </a:ext>
            </a:extLst>
          </p:cNvPr>
          <p:cNvPicPr>
            <a:picLocks noChangeAspect="1"/>
          </p:cNvPicPr>
          <p:nvPr/>
        </p:nvPicPr>
        <p:blipFill rotWithShape="1">
          <a:blip r:embed="rId3">
            <a:extLst>
              <a:ext uri="{28A0092B-C50C-407E-A947-70E740481C1C}">
                <a14:useLocalDpi xmlns:a14="http://schemas.microsoft.com/office/drawing/2010/main" val="0"/>
              </a:ext>
            </a:extLst>
          </a:blip>
          <a:srcRect l="25485" r="13174"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4" name="Oval 1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038277"/>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911</Words>
  <Application>Microsoft Macintosh PowerPoint</Application>
  <PresentationFormat>Breedbeeld</PresentationFormat>
  <Paragraphs>160</Paragraphs>
  <Slides>15</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Avenir Next LT Pro</vt:lpstr>
      <vt:lpstr>Calibri</vt:lpstr>
      <vt:lpstr>Tw Cen MT</vt:lpstr>
      <vt:lpstr>ShapesVTI</vt:lpstr>
      <vt:lpstr>Asset-management</vt:lpstr>
      <vt:lpstr>Even voorstellen</vt:lpstr>
      <vt:lpstr>In de overzichtelijke wereld</vt:lpstr>
      <vt:lpstr>Rationeel beheer</vt:lpstr>
      <vt:lpstr>Informatiemanagement</vt:lpstr>
      <vt:lpstr>Wat is assetmanagement dan wel?</vt:lpstr>
      <vt:lpstr>Hond krijgt stroomstoot</vt:lpstr>
      <vt:lpstr>Achterstallig onderhoud</vt:lpstr>
      <vt:lpstr>Moderne verlichting steeds complexer</vt:lpstr>
      <vt:lpstr>Schaduw op een zonnige dag</vt:lpstr>
      <vt:lpstr>Smart lighting</vt:lpstr>
      <vt:lpstr>Dus .. Wat is assetmanagement?</vt:lpstr>
      <vt:lpstr>Waar kun je aan denken bij beheerstrategieën?</vt:lpstr>
      <vt:lpstr>Faseren en prioriteren</vt:lpstr>
      <vt:lpstr>Beheerder van morgen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Asset-management</dc:title>
  <dc:creator>Paulette Dicker</dc:creator>
  <cp:lastModifiedBy>Don Bezemer</cp:lastModifiedBy>
  <cp:revision>11</cp:revision>
  <dcterms:created xsi:type="dcterms:W3CDTF">2020-06-18T08:41:35Z</dcterms:created>
  <dcterms:modified xsi:type="dcterms:W3CDTF">2020-06-18T10:12:01Z</dcterms:modified>
</cp:coreProperties>
</file>